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72" r:id="rId3"/>
    <p:sldId id="273" r:id="rId4"/>
    <p:sldId id="274" r:id="rId5"/>
    <p:sldId id="277" r:id="rId6"/>
    <p:sldId id="276" r:id="rId7"/>
    <p:sldId id="275" r:id="rId8"/>
    <p:sldId id="278" r:id="rId9"/>
    <p:sldId id="279" r:id="rId10"/>
    <p:sldId id="280" r:id="rId11"/>
    <p:sldId id="281" r:id="rId12"/>
    <p:sldId id="284" r:id="rId13"/>
    <p:sldId id="283" r:id="rId14"/>
    <p:sldId id="282" r:id="rId15"/>
    <p:sldId id="285" r:id="rId16"/>
    <p:sldId id="286" r:id="rId17"/>
    <p:sldId id="287" r:id="rId18"/>
    <p:sldId id="291" r:id="rId19"/>
    <p:sldId id="290" r:id="rId20"/>
    <p:sldId id="289" r:id="rId21"/>
    <p:sldId id="288" r:id="rId22"/>
    <p:sldId id="295" r:id="rId23"/>
    <p:sldId id="294" r:id="rId24"/>
    <p:sldId id="293" r:id="rId25"/>
    <p:sldId id="292" r:id="rId26"/>
    <p:sldId id="297" r:id="rId27"/>
    <p:sldId id="296" r:id="rId28"/>
    <p:sldId id="298" r:id="rId29"/>
    <p:sldId id="300" r:id="rId30"/>
    <p:sldId id="302" r:id="rId31"/>
    <p:sldId id="301" r:id="rId32"/>
    <p:sldId id="307" r:id="rId33"/>
    <p:sldId id="306" r:id="rId34"/>
    <p:sldId id="305" r:id="rId35"/>
    <p:sldId id="304" r:id="rId36"/>
    <p:sldId id="303" r:id="rId37"/>
    <p:sldId id="311" r:id="rId38"/>
    <p:sldId id="310" r:id="rId39"/>
    <p:sldId id="309" r:id="rId40"/>
    <p:sldId id="312" r:id="rId41"/>
    <p:sldId id="308" r:id="rId42"/>
    <p:sldId id="313" r:id="rId43"/>
    <p:sldId id="299" r:id="rId44"/>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varScale="1">
        <p:scale>
          <a:sx n="56" d="100"/>
          <a:sy n="56" d="100"/>
        </p:scale>
        <p:origin x="72" y="4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F514F9-C737-458F-86E7-A66ED2AA9064}" type="datetimeFigureOut">
              <a:rPr lang="tr-TR" smtClean="0"/>
              <a:t>25.12.2013</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866D3-4BBB-4B1D-B035-DC02304E8FBD}" type="slidenum">
              <a:rPr lang="tr-TR" smtClean="0"/>
              <a:t>‹#›</a:t>
            </a:fld>
            <a:endParaRPr lang="tr-TR"/>
          </a:p>
        </p:txBody>
      </p:sp>
    </p:spTree>
    <p:extLst>
      <p:ext uri="{BB962C8B-B14F-4D97-AF65-F5344CB8AC3E}">
        <p14:creationId xmlns:p14="http://schemas.microsoft.com/office/powerpoint/2010/main" val="330900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a:t>
            </a:fld>
            <a:endParaRPr lang="tr-TR"/>
          </a:p>
        </p:txBody>
      </p:sp>
    </p:spTree>
    <p:extLst>
      <p:ext uri="{BB962C8B-B14F-4D97-AF65-F5344CB8AC3E}">
        <p14:creationId xmlns:p14="http://schemas.microsoft.com/office/powerpoint/2010/main" val="124589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10</a:t>
            </a:fld>
            <a:endParaRPr lang="tr-TR"/>
          </a:p>
        </p:txBody>
      </p:sp>
    </p:spTree>
    <p:extLst>
      <p:ext uri="{BB962C8B-B14F-4D97-AF65-F5344CB8AC3E}">
        <p14:creationId xmlns:p14="http://schemas.microsoft.com/office/powerpoint/2010/main" val="1023511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11</a:t>
            </a:fld>
            <a:endParaRPr lang="tr-TR"/>
          </a:p>
        </p:txBody>
      </p:sp>
    </p:spTree>
    <p:extLst>
      <p:ext uri="{BB962C8B-B14F-4D97-AF65-F5344CB8AC3E}">
        <p14:creationId xmlns:p14="http://schemas.microsoft.com/office/powerpoint/2010/main" val="54586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12</a:t>
            </a:fld>
            <a:endParaRPr lang="tr-TR"/>
          </a:p>
        </p:txBody>
      </p:sp>
    </p:spTree>
    <p:extLst>
      <p:ext uri="{BB962C8B-B14F-4D97-AF65-F5344CB8AC3E}">
        <p14:creationId xmlns:p14="http://schemas.microsoft.com/office/powerpoint/2010/main" val="959522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13</a:t>
            </a:fld>
            <a:endParaRPr lang="tr-TR"/>
          </a:p>
        </p:txBody>
      </p:sp>
    </p:spTree>
    <p:extLst>
      <p:ext uri="{BB962C8B-B14F-4D97-AF65-F5344CB8AC3E}">
        <p14:creationId xmlns:p14="http://schemas.microsoft.com/office/powerpoint/2010/main" val="830953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14</a:t>
            </a:fld>
            <a:endParaRPr lang="tr-TR"/>
          </a:p>
        </p:txBody>
      </p:sp>
    </p:spTree>
    <p:extLst>
      <p:ext uri="{BB962C8B-B14F-4D97-AF65-F5344CB8AC3E}">
        <p14:creationId xmlns:p14="http://schemas.microsoft.com/office/powerpoint/2010/main" val="240854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15</a:t>
            </a:fld>
            <a:endParaRPr lang="tr-TR"/>
          </a:p>
        </p:txBody>
      </p:sp>
    </p:spTree>
    <p:extLst>
      <p:ext uri="{BB962C8B-B14F-4D97-AF65-F5344CB8AC3E}">
        <p14:creationId xmlns:p14="http://schemas.microsoft.com/office/powerpoint/2010/main" val="1228710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16</a:t>
            </a:fld>
            <a:endParaRPr lang="tr-TR"/>
          </a:p>
        </p:txBody>
      </p:sp>
    </p:spTree>
    <p:extLst>
      <p:ext uri="{BB962C8B-B14F-4D97-AF65-F5344CB8AC3E}">
        <p14:creationId xmlns:p14="http://schemas.microsoft.com/office/powerpoint/2010/main" val="3882993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17</a:t>
            </a:fld>
            <a:endParaRPr lang="tr-TR"/>
          </a:p>
        </p:txBody>
      </p:sp>
    </p:spTree>
    <p:extLst>
      <p:ext uri="{BB962C8B-B14F-4D97-AF65-F5344CB8AC3E}">
        <p14:creationId xmlns:p14="http://schemas.microsoft.com/office/powerpoint/2010/main" val="421714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18</a:t>
            </a:fld>
            <a:endParaRPr lang="tr-TR"/>
          </a:p>
        </p:txBody>
      </p:sp>
    </p:spTree>
    <p:extLst>
      <p:ext uri="{BB962C8B-B14F-4D97-AF65-F5344CB8AC3E}">
        <p14:creationId xmlns:p14="http://schemas.microsoft.com/office/powerpoint/2010/main" val="3835625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19</a:t>
            </a:fld>
            <a:endParaRPr lang="tr-TR"/>
          </a:p>
        </p:txBody>
      </p:sp>
    </p:spTree>
    <p:extLst>
      <p:ext uri="{BB962C8B-B14F-4D97-AF65-F5344CB8AC3E}">
        <p14:creationId xmlns:p14="http://schemas.microsoft.com/office/powerpoint/2010/main" val="231172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a:t>
            </a:fld>
            <a:endParaRPr lang="tr-TR"/>
          </a:p>
        </p:txBody>
      </p:sp>
    </p:spTree>
    <p:extLst>
      <p:ext uri="{BB962C8B-B14F-4D97-AF65-F5344CB8AC3E}">
        <p14:creationId xmlns:p14="http://schemas.microsoft.com/office/powerpoint/2010/main" val="216080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20</a:t>
            </a:fld>
            <a:endParaRPr lang="tr-TR"/>
          </a:p>
        </p:txBody>
      </p:sp>
    </p:spTree>
    <p:extLst>
      <p:ext uri="{BB962C8B-B14F-4D97-AF65-F5344CB8AC3E}">
        <p14:creationId xmlns:p14="http://schemas.microsoft.com/office/powerpoint/2010/main" val="4237840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21</a:t>
            </a:fld>
            <a:endParaRPr lang="tr-TR"/>
          </a:p>
        </p:txBody>
      </p:sp>
    </p:spTree>
    <p:extLst>
      <p:ext uri="{BB962C8B-B14F-4D97-AF65-F5344CB8AC3E}">
        <p14:creationId xmlns:p14="http://schemas.microsoft.com/office/powerpoint/2010/main" val="3758846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22</a:t>
            </a:fld>
            <a:endParaRPr lang="tr-TR"/>
          </a:p>
        </p:txBody>
      </p:sp>
    </p:spTree>
    <p:extLst>
      <p:ext uri="{BB962C8B-B14F-4D97-AF65-F5344CB8AC3E}">
        <p14:creationId xmlns:p14="http://schemas.microsoft.com/office/powerpoint/2010/main" val="2570399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23</a:t>
            </a:fld>
            <a:endParaRPr lang="tr-TR"/>
          </a:p>
        </p:txBody>
      </p:sp>
    </p:spTree>
    <p:extLst>
      <p:ext uri="{BB962C8B-B14F-4D97-AF65-F5344CB8AC3E}">
        <p14:creationId xmlns:p14="http://schemas.microsoft.com/office/powerpoint/2010/main" val="1091619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24</a:t>
            </a:fld>
            <a:endParaRPr lang="tr-TR"/>
          </a:p>
        </p:txBody>
      </p:sp>
    </p:spTree>
    <p:extLst>
      <p:ext uri="{BB962C8B-B14F-4D97-AF65-F5344CB8AC3E}">
        <p14:creationId xmlns:p14="http://schemas.microsoft.com/office/powerpoint/2010/main" val="1163797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25</a:t>
            </a:fld>
            <a:endParaRPr lang="tr-TR"/>
          </a:p>
        </p:txBody>
      </p:sp>
    </p:spTree>
    <p:extLst>
      <p:ext uri="{BB962C8B-B14F-4D97-AF65-F5344CB8AC3E}">
        <p14:creationId xmlns:p14="http://schemas.microsoft.com/office/powerpoint/2010/main" val="11816769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26</a:t>
            </a:fld>
            <a:endParaRPr lang="tr-TR"/>
          </a:p>
        </p:txBody>
      </p:sp>
    </p:spTree>
    <p:extLst>
      <p:ext uri="{BB962C8B-B14F-4D97-AF65-F5344CB8AC3E}">
        <p14:creationId xmlns:p14="http://schemas.microsoft.com/office/powerpoint/2010/main" val="2716318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27</a:t>
            </a:fld>
            <a:endParaRPr lang="tr-TR"/>
          </a:p>
        </p:txBody>
      </p:sp>
    </p:spTree>
    <p:extLst>
      <p:ext uri="{BB962C8B-B14F-4D97-AF65-F5344CB8AC3E}">
        <p14:creationId xmlns:p14="http://schemas.microsoft.com/office/powerpoint/2010/main" val="109313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28</a:t>
            </a:fld>
            <a:endParaRPr lang="tr-TR"/>
          </a:p>
        </p:txBody>
      </p:sp>
    </p:spTree>
    <p:extLst>
      <p:ext uri="{BB962C8B-B14F-4D97-AF65-F5344CB8AC3E}">
        <p14:creationId xmlns:p14="http://schemas.microsoft.com/office/powerpoint/2010/main" val="426281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29</a:t>
            </a:fld>
            <a:endParaRPr lang="tr-TR"/>
          </a:p>
        </p:txBody>
      </p:sp>
    </p:spTree>
    <p:extLst>
      <p:ext uri="{BB962C8B-B14F-4D97-AF65-F5344CB8AC3E}">
        <p14:creationId xmlns:p14="http://schemas.microsoft.com/office/powerpoint/2010/main" val="323450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a:t>
            </a:fld>
            <a:endParaRPr lang="tr-TR"/>
          </a:p>
        </p:txBody>
      </p:sp>
    </p:spTree>
    <p:extLst>
      <p:ext uri="{BB962C8B-B14F-4D97-AF65-F5344CB8AC3E}">
        <p14:creationId xmlns:p14="http://schemas.microsoft.com/office/powerpoint/2010/main" val="22406792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30</a:t>
            </a:fld>
            <a:endParaRPr lang="tr-TR"/>
          </a:p>
        </p:txBody>
      </p:sp>
    </p:spTree>
    <p:extLst>
      <p:ext uri="{BB962C8B-B14F-4D97-AF65-F5344CB8AC3E}">
        <p14:creationId xmlns:p14="http://schemas.microsoft.com/office/powerpoint/2010/main" val="3263870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31</a:t>
            </a:fld>
            <a:endParaRPr lang="tr-TR"/>
          </a:p>
        </p:txBody>
      </p:sp>
    </p:spTree>
    <p:extLst>
      <p:ext uri="{BB962C8B-B14F-4D97-AF65-F5344CB8AC3E}">
        <p14:creationId xmlns:p14="http://schemas.microsoft.com/office/powerpoint/2010/main" val="4140306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32</a:t>
            </a:fld>
            <a:endParaRPr lang="tr-TR"/>
          </a:p>
        </p:txBody>
      </p:sp>
    </p:spTree>
    <p:extLst>
      <p:ext uri="{BB962C8B-B14F-4D97-AF65-F5344CB8AC3E}">
        <p14:creationId xmlns:p14="http://schemas.microsoft.com/office/powerpoint/2010/main" val="1911473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33</a:t>
            </a:fld>
            <a:endParaRPr lang="tr-TR"/>
          </a:p>
        </p:txBody>
      </p:sp>
    </p:spTree>
    <p:extLst>
      <p:ext uri="{BB962C8B-B14F-4D97-AF65-F5344CB8AC3E}">
        <p14:creationId xmlns:p14="http://schemas.microsoft.com/office/powerpoint/2010/main" val="3685201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34</a:t>
            </a:fld>
            <a:endParaRPr lang="tr-TR"/>
          </a:p>
        </p:txBody>
      </p:sp>
    </p:spTree>
    <p:extLst>
      <p:ext uri="{BB962C8B-B14F-4D97-AF65-F5344CB8AC3E}">
        <p14:creationId xmlns:p14="http://schemas.microsoft.com/office/powerpoint/2010/main" val="1875419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35</a:t>
            </a:fld>
            <a:endParaRPr lang="tr-TR"/>
          </a:p>
        </p:txBody>
      </p:sp>
    </p:spTree>
    <p:extLst>
      <p:ext uri="{BB962C8B-B14F-4D97-AF65-F5344CB8AC3E}">
        <p14:creationId xmlns:p14="http://schemas.microsoft.com/office/powerpoint/2010/main" val="3426470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36</a:t>
            </a:fld>
            <a:endParaRPr lang="tr-TR"/>
          </a:p>
        </p:txBody>
      </p:sp>
    </p:spTree>
    <p:extLst>
      <p:ext uri="{BB962C8B-B14F-4D97-AF65-F5344CB8AC3E}">
        <p14:creationId xmlns:p14="http://schemas.microsoft.com/office/powerpoint/2010/main" val="4473376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37</a:t>
            </a:fld>
            <a:endParaRPr lang="tr-TR"/>
          </a:p>
        </p:txBody>
      </p:sp>
    </p:spTree>
    <p:extLst>
      <p:ext uri="{BB962C8B-B14F-4D97-AF65-F5344CB8AC3E}">
        <p14:creationId xmlns:p14="http://schemas.microsoft.com/office/powerpoint/2010/main" val="2031956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38</a:t>
            </a:fld>
            <a:endParaRPr lang="tr-TR"/>
          </a:p>
        </p:txBody>
      </p:sp>
    </p:spTree>
    <p:extLst>
      <p:ext uri="{BB962C8B-B14F-4D97-AF65-F5344CB8AC3E}">
        <p14:creationId xmlns:p14="http://schemas.microsoft.com/office/powerpoint/2010/main" val="17110739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39</a:t>
            </a:fld>
            <a:endParaRPr lang="tr-TR"/>
          </a:p>
        </p:txBody>
      </p:sp>
    </p:spTree>
    <p:extLst>
      <p:ext uri="{BB962C8B-B14F-4D97-AF65-F5344CB8AC3E}">
        <p14:creationId xmlns:p14="http://schemas.microsoft.com/office/powerpoint/2010/main" val="2833322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a:t>
            </a:fld>
            <a:endParaRPr lang="tr-TR"/>
          </a:p>
        </p:txBody>
      </p:sp>
    </p:spTree>
    <p:extLst>
      <p:ext uri="{BB962C8B-B14F-4D97-AF65-F5344CB8AC3E}">
        <p14:creationId xmlns:p14="http://schemas.microsoft.com/office/powerpoint/2010/main" val="19329377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40</a:t>
            </a:fld>
            <a:endParaRPr lang="tr-TR"/>
          </a:p>
        </p:txBody>
      </p:sp>
    </p:spTree>
    <p:extLst>
      <p:ext uri="{BB962C8B-B14F-4D97-AF65-F5344CB8AC3E}">
        <p14:creationId xmlns:p14="http://schemas.microsoft.com/office/powerpoint/2010/main" val="2554791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41</a:t>
            </a:fld>
            <a:endParaRPr lang="tr-TR"/>
          </a:p>
        </p:txBody>
      </p:sp>
    </p:spTree>
    <p:extLst>
      <p:ext uri="{BB962C8B-B14F-4D97-AF65-F5344CB8AC3E}">
        <p14:creationId xmlns:p14="http://schemas.microsoft.com/office/powerpoint/2010/main" val="33636643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42</a:t>
            </a:fld>
            <a:endParaRPr lang="tr-TR"/>
          </a:p>
        </p:txBody>
      </p:sp>
    </p:spTree>
    <p:extLst>
      <p:ext uri="{BB962C8B-B14F-4D97-AF65-F5344CB8AC3E}">
        <p14:creationId xmlns:p14="http://schemas.microsoft.com/office/powerpoint/2010/main" val="3422710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43</a:t>
            </a:fld>
            <a:endParaRPr lang="tr-TR"/>
          </a:p>
        </p:txBody>
      </p:sp>
    </p:spTree>
    <p:extLst>
      <p:ext uri="{BB962C8B-B14F-4D97-AF65-F5344CB8AC3E}">
        <p14:creationId xmlns:p14="http://schemas.microsoft.com/office/powerpoint/2010/main" val="118705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5</a:t>
            </a:fld>
            <a:endParaRPr lang="tr-TR"/>
          </a:p>
        </p:txBody>
      </p:sp>
    </p:spTree>
    <p:extLst>
      <p:ext uri="{BB962C8B-B14F-4D97-AF65-F5344CB8AC3E}">
        <p14:creationId xmlns:p14="http://schemas.microsoft.com/office/powerpoint/2010/main" val="3587491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6</a:t>
            </a:fld>
            <a:endParaRPr lang="tr-TR"/>
          </a:p>
        </p:txBody>
      </p:sp>
    </p:spTree>
    <p:extLst>
      <p:ext uri="{BB962C8B-B14F-4D97-AF65-F5344CB8AC3E}">
        <p14:creationId xmlns:p14="http://schemas.microsoft.com/office/powerpoint/2010/main" val="3765974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7</a:t>
            </a:fld>
            <a:endParaRPr lang="tr-TR"/>
          </a:p>
        </p:txBody>
      </p:sp>
    </p:spTree>
    <p:extLst>
      <p:ext uri="{BB962C8B-B14F-4D97-AF65-F5344CB8AC3E}">
        <p14:creationId xmlns:p14="http://schemas.microsoft.com/office/powerpoint/2010/main" val="392411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8</a:t>
            </a:fld>
            <a:endParaRPr lang="tr-TR"/>
          </a:p>
        </p:txBody>
      </p:sp>
    </p:spTree>
    <p:extLst>
      <p:ext uri="{BB962C8B-B14F-4D97-AF65-F5344CB8AC3E}">
        <p14:creationId xmlns:p14="http://schemas.microsoft.com/office/powerpoint/2010/main" val="1936020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9</a:t>
            </a:fld>
            <a:endParaRPr lang="tr-TR"/>
          </a:p>
        </p:txBody>
      </p:sp>
    </p:spTree>
    <p:extLst>
      <p:ext uri="{BB962C8B-B14F-4D97-AF65-F5344CB8AC3E}">
        <p14:creationId xmlns:p14="http://schemas.microsoft.com/office/powerpoint/2010/main" val="3888000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C200077A-6DD9-443A-96A4-9E96D21D2C48}" type="datetime1">
              <a:rPr lang="tr-TR" smtClean="0"/>
              <a:t>25.12.2013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5215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23B0514-1A56-49D1-87A7-E3B2038F67A3}" type="datetime1">
              <a:rPr lang="tr-TR" smtClean="0"/>
              <a:t>25.12.2013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22777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F064892-3D3B-4811-8C84-1354A53E98F2}" type="datetime1">
              <a:rPr lang="tr-TR" smtClean="0"/>
              <a:t>25.12.2013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28037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DAFCDCD-3BB7-4B04-9EAD-F672C831C4E5}" type="datetime1">
              <a:rPr lang="tr-TR" smtClean="0"/>
              <a:t>25.12.2013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05374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1E7B5BB6-6981-4A44-A862-934A792D3CEE}" type="datetime1">
              <a:rPr lang="tr-TR" smtClean="0"/>
              <a:t>25.12.2013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6794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B2DBD475-6517-409E-A8F4-7BD21D23894F}" type="datetime1">
              <a:rPr lang="tr-TR" smtClean="0"/>
              <a:t>25.12.2013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66807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9565B61B-FEB9-4D28-B2DD-9EF00F4F06D5}" type="datetime1">
              <a:rPr lang="tr-TR" smtClean="0"/>
              <a:t>25.12.2013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50906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98A94150-4FB7-48FE-99DE-EF1E10061FCC}" type="datetime1">
              <a:rPr lang="tr-TR" smtClean="0"/>
              <a:t>25.12.2013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9771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414DA456-58AC-4C8C-8BC2-5AF31A64A2FC}" type="datetime1">
              <a:rPr lang="tr-TR" smtClean="0"/>
              <a:t>25.12.2013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460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38478EA-2BCE-4C63-8440-EE68D16F7BAB}" type="datetime1">
              <a:rPr lang="tr-TR" smtClean="0"/>
              <a:t>25.12.2013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372067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FA58D1DC-212B-4BCB-A42A-466536D07B85}" type="datetime1">
              <a:rPr lang="tr-TR" smtClean="0"/>
              <a:t>25.12.2013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344042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E58DB-922C-4407-9C46-629DF79EFC55}" type="datetime1">
              <a:rPr lang="tr-TR" smtClean="0"/>
              <a:t>25.12.2013</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B86D9-C551-4E6F-90AE-8B774BD3CE15}" type="slidenum">
              <a:rPr lang="tr-TR" smtClean="0"/>
              <a:t>‹#›</a:t>
            </a:fld>
            <a:endParaRPr lang="tr-TR"/>
          </a:p>
        </p:txBody>
      </p:sp>
    </p:spTree>
    <p:extLst>
      <p:ext uri="{BB962C8B-B14F-4D97-AF65-F5344CB8AC3E}">
        <p14:creationId xmlns:p14="http://schemas.microsoft.com/office/powerpoint/2010/main" val="727962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file:///C:\library\pop_glossary_term.php%3foid=1519&amp;l=','Glossary"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jpeg"/><Relationship Id="rId7" Type="http://schemas.openxmlformats.org/officeDocument/2006/relationships/image" Target="../media/image31.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8800" y="44624"/>
            <a:ext cx="3435200" cy="232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3"/>
          <p:cNvCxnSpPr/>
          <p:nvPr/>
        </p:nvCxnSpPr>
        <p:spPr>
          <a:xfrm>
            <a:off x="0" y="2362200"/>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229282" y="535170"/>
            <a:ext cx="5170960" cy="1769715"/>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r>
              <a:rPr lang="tr-TR" sz="1600" b="1" dirty="0" smtClean="0">
                <a:solidFill>
                  <a:schemeClr val="bg1">
                    <a:lumMod val="50000"/>
                  </a:schemeClr>
                </a:solidFill>
                <a:latin typeface="Segoe UI"/>
                <a:cs typeface="Segoe UI"/>
              </a:rPr>
              <a:t>Dr. Ahmet KÜÇÜKER</a:t>
            </a:r>
          </a:p>
          <a:p>
            <a:pPr defTabSz="914400" rtl="1">
              <a:buNone/>
            </a:pPr>
            <a:endParaRPr lang="tr-TR" sz="1600" dirty="0" smtClean="0">
              <a:solidFill>
                <a:schemeClr val="bg1">
                  <a:lumMod val="50000"/>
                </a:schemeClr>
              </a:solidFill>
              <a:latin typeface="Segoe UI"/>
              <a:cs typeface="Segoe UI"/>
            </a:endParaRPr>
          </a:p>
          <a:p>
            <a:pPr defTabSz="914400" rtl="1">
              <a:buNone/>
            </a:pPr>
            <a:r>
              <a:rPr lang="tr-TR" sz="1600" b="0" i="0" dirty="0" smtClean="0">
                <a:solidFill>
                  <a:schemeClr val="bg1">
                    <a:lumMod val="50000"/>
                  </a:schemeClr>
                </a:solidFill>
                <a:latin typeface="Segoe UI"/>
                <a:cs typeface="Segoe UI"/>
              </a:rPr>
              <a:t>Sakarya Üniversitesi</a:t>
            </a:r>
          </a:p>
          <a:p>
            <a:pPr defTabSz="914400" rtl="1">
              <a:buNone/>
            </a:pPr>
            <a:r>
              <a:rPr lang="tr-TR" sz="1600" dirty="0" smtClean="0">
                <a:solidFill>
                  <a:schemeClr val="bg1">
                    <a:lumMod val="50000"/>
                  </a:schemeClr>
                </a:solidFill>
                <a:latin typeface="Segoe UI"/>
                <a:cs typeface="Segoe UI"/>
              </a:rPr>
              <a:t>Mühendislik Fakültesi</a:t>
            </a:r>
          </a:p>
          <a:p>
            <a:pPr defTabSz="914400" rtl="1">
              <a:buNone/>
            </a:pPr>
            <a:r>
              <a:rPr lang="tr-TR" sz="1600" b="0" i="0" dirty="0" smtClean="0">
                <a:solidFill>
                  <a:schemeClr val="bg1">
                    <a:lumMod val="50000"/>
                  </a:schemeClr>
                </a:solidFill>
                <a:latin typeface="Segoe UI"/>
                <a:cs typeface="Segoe UI"/>
              </a:rPr>
              <a:t>Elektrik Elektronik Mühendisliği Bölümü </a:t>
            </a:r>
          </a:p>
          <a:p>
            <a:pPr defTabSz="914400" rtl="1">
              <a:buNone/>
            </a:pPr>
            <a:r>
              <a:rPr lang="tr-TR" sz="1600" dirty="0" smtClean="0">
                <a:solidFill>
                  <a:schemeClr val="bg1">
                    <a:lumMod val="50000"/>
                  </a:schemeClr>
                </a:solidFill>
                <a:latin typeface="Segoe UI"/>
                <a:cs typeface="Segoe UI"/>
              </a:rPr>
              <a:t>M6/6318</a:t>
            </a:r>
            <a:endParaRPr lang="tr-TR" b="0" i="0" dirty="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2" name="Dikdörtgen 11"/>
          <p:cNvSpPr/>
          <p:nvPr/>
        </p:nvSpPr>
        <p:spPr>
          <a:xfrm>
            <a:off x="229282" y="2636912"/>
            <a:ext cx="4283181" cy="2062103"/>
          </a:xfrm>
          <a:prstGeom prst="rect">
            <a:avLst/>
          </a:prstGeom>
        </p:spPr>
        <p:txBody>
          <a:bodyPr wrap="square">
            <a:spAutoFit/>
          </a:bodyPr>
          <a:lstStyle/>
          <a:p>
            <a:pPr marL="285750" indent="-285750">
              <a:buFont typeface="Arial" pitchFamily="34" charset="0"/>
              <a:buChar char="•"/>
            </a:pPr>
            <a:r>
              <a:rPr lang="tr-TR" sz="1600" dirty="0" smtClean="0"/>
              <a:t>Bölümün tanıtılması	</a:t>
            </a:r>
          </a:p>
          <a:p>
            <a:pPr marL="285750" indent="-285750">
              <a:buFont typeface="Arial" pitchFamily="34" charset="0"/>
              <a:buChar char="•"/>
            </a:pPr>
            <a:r>
              <a:rPr lang="tr-TR" sz="1600" dirty="0" smtClean="0"/>
              <a:t>Elektrik </a:t>
            </a:r>
            <a:r>
              <a:rPr lang="tr-TR" sz="1600" dirty="0"/>
              <a:t>Elektronik Mühendisliğinin </a:t>
            </a:r>
            <a:r>
              <a:rPr lang="tr-TR" sz="1600" dirty="0" smtClean="0"/>
              <a:t>tanıtılması</a:t>
            </a:r>
            <a:endParaRPr lang="tr-TR" sz="1600" dirty="0"/>
          </a:p>
          <a:p>
            <a:pPr marL="285750" indent="-285750">
              <a:buFont typeface="Arial" pitchFamily="34" charset="0"/>
              <a:buChar char="•"/>
            </a:pPr>
            <a:r>
              <a:rPr lang="tr-TR" sz="1600" dirty="0"/>
              <a:t>Mühendislik Etiği	</a:t>
            </a:r>
          </a:p>
          <a:p>
            <a:pPr marL="285750" indent="-285750">
              <a:buFont typeface="Arial" pitchFamily="34" charset="0"/>
              <a:buChar char="•"/>
            </a:pPr>
            <a:r>
              <a:rPr lang="tr-TR" sz="1600" dirty="0" smtClean="0"/>
              <a:t>Birim Sistemleri	</a:t>
            </a:r>
          </a:p>
          <a:p>
            <a:pPr marL="285750" indent="-285750">
              <a:buFont typeface="Arial" pitchFamily="34" charset="0"/>
              <a:buChar char="•"/>
            </a:pPr>
            <a:r>
              <a:rPr lang="tr-TR" sz="1600" dirty="0" smtClean="0"/>
              <a:t>Doğru ve Alternatif Akım	</a:t>
            </a:r>
          </a:p>
          <a:p>
            <a:pPr marL="285750" indent="-285750">
              <a:buFont typeface="Arial" pitchFamily="34" charset="0"/>
              <a:buChar char="•"/>
            </a:pPr>
            <a:r>
              <a:rPr lang="tr-TR" sz="1600" dirty="0" smtClean="0"/>
              <a:t>Direnç</a:t>
            </a:r>
            <a:r>
              <a:rPr lang="tr-TR" sz="1600" dirty="0"/>
              <a:t>, Kondansatör, Bobin	</a:t>
            </a:r>
          </a:p>
          <a:p>
            <a:pPr marL="285750" indent="-285750">
              <a:buFont typeface="Arial" pitchFamily="34" charset="0"/>
              <a:buChar char="•"/>
            </a:pPr>
            <a:r>
              <a:rPr lang="tr-TR" sz="1600" dirty="0"/>
              <a:t>Gerilim ve Akım Kaynakları	</a:t>
            </a:r>
          </a:p>
          <a:p>
            <a:pPr marL="285750" indent="-285750">
              <a:buFont typeface="Arial" pitchFamily="34" charset="0"/>
              <a:buChar char="•"/>
            </a:pPr>
            <a:r>
              <a:rPr lang="tr-TR" sz="1600" dirty="0" err="1"/>
              <a:t>Ohm</a:t>
            </a:r>
            <a:r>
              <a:rPr lang="tr-TR" sz="1600" dirty="0"/>
              <a:t> Kanunu, </a:t>
            </a:r>
            <a:r>
              <a:rPr lang="tr-TR" sz="1600" dirty="0" err="1"/>
              <a:t>Kirchoff</a:t>
            </a:r>
            <a:r>
              <a:rPr lang="tr-TR" sz="1600" dirty="0"/>
              <a:t> Yasaları	</a:t>
            </a:r>
          </a:p>
        </p:txBody>
      </p:sp>
      <p:sp>
        <p:nvSpPr>
          <p:cNvPr id="14" name="Dikdörtgen 13"/>
          <p:cNvSpPr/>
          <p:nvPr/>
        </p:nvSpPr>
        <p:spPr>
          <a:xfrm>
            <a:off x="4663817" y="2683024"/>
            <a:ext cx="4283181" cy="1354217"/>
          </a:xfrm>
          <a:prstGeom prst="rect">
            <a:avLst/>
          </a:prstGeom>
        </p:spPr>
        <p:txBody>
          <a:bodyPr wrap="square">
            <a:spAutoFit/>
          </a:bodyPr>
          <a:lstStyle/>
          <a:p>
            <a:pPr marL="285750" indent="-285750">
              <a:buFont typeface="Arial" pitchFamily="34" charset="0"/>
              <a:buChar char="•"/>
            </a:pPr>
            <a:r>
              <a:rPr lang="tr-TR" sz="1600" dirty="0"/>
              <a:t>Devre Kavramı, Seri Devreler, Paralel ve Karmaşık Devreler	</a:t>
            </a:r>
          </a:p>
          <a:p>
            <a:pPr marL="285750" indent="-285750">
              <a:buFont typeface="Arial" pitchFamily="34" charset="0"/>
              <a:buChar char="•"/>
            </a:pPr>
            <a:r>
              <a:rPr lang="tr-TR" sz="1600" dirty="0"/>
              <a:t>Yarıiletken Teknolojisi	</a:t>
            </a:r>
          </a:p>
          <a:p>
            <a:pPr marL="285750" indent="-285750">
              <a:buFont typeface="Arial" pitchFamily="34" charset="0"/>
              <a:buChar char="•"/>
            </a:pPr>
            <a:r>
              <a:rPr lang="tr-TR" sz="1600" dirty="0"/>
              <a:t>Genel İş Sağlığı ve İş Güvenliği	</a:t>
            </a:r>
          </a:p>
          <a:p>
            <a:pPr marL="285750" indent="-285750">
              <a:buFont typeface="Arial" pitchFamily="34" charset="0"/>
              <a:buChar char="•"/>
            </a:pPr>
            <a:r>
              <a:rPr lang="tr-TR" sz="1600" dirty="0"/>
              <a:t>Elektrikli Çalışmalarda İş Sağlığı ve İş Güvenliği</a:t>
            </a:r>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a:t>
            </a:fld>
            <a:endParaRPr lang="tr-TR" dirty="0"/>
          </a:p>
        </p:txBody>
      </p:sp>
    </p:spTree>
    <p:extLst>
      <p:ext uri="{BB962C8B-B14F-4D97-AF65-F5344CB8AC3E}">
        <p14:creationId xmlns:p14="http://schemas.microsoft.com/office/powerpoint/2010/main" val="47577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10</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77635" y="1574188"/>
            <a:ext cx="4703638" cy="2585323"/>
          </a:xfrm>
          <a:prstGeom prst="rect">
            <a:avLst/>
          </a:prstGeom>
        </p:spPr>
        <p:txBody>
          <a:bodyPr wrap="square">
            <a:spAutoFit/>
          </a:bodyPr>
          <a:lstStyle/>
          <a:p>
            <a:pPr algn="just"/>
            <a:r>
              <a:rPr lang="tr-TR" b="1" dirty="0">
                <a:solidFill>
                  <a:srgbClr val="C00000"/>
                </a:solidFill>
              </a:rPr>
              <a:t>İç aşırı gerilim: </a:t>
            </a:r>
            <a:r>
              <a:rPr lang="tr-TR" dirty="0">
                <a:solidFill>
                  <a:srgbClr val="C00000"/>
                </a:solidFill>
              </a:rPr>
              <a:t>Toprak temasları, kısa devreler gibi istenilen ya da istenilmeyen bağlama olayları ya da rezonans etkileriyle oluşan bir aşırı gerilimdir.</a:t>
            </a:r>
          </a:p>
          <a:p>
            <a:pPr algn="just"/>
            <a:r>
              <a:rPr lang="tr-TR" b="1" dirty="0" smtClean="0">
                <a:solidFill>
                  <a:srgbClr val="C00000"/>
                </a:solidFill>
              </a:rPr>
              <a:t>Dış </a:t>
            </a:r>
            <a:r>
              <a:rPr lang="tr-TR" b="1" dirty="0">
                <a:solidFill>
                  <a:srgbClr val="C00000"/>
                </a:solidFill>
              </a:rPr>
              <a:t>aşırı gerilim: </a:t>
            </a:r>
            <a:r>
              <a:rPr lang="tr-TR" dirty="0">
                <a:solidFill>
                  <a:srgbClr val="C00000"/>
                </a:solidFill>
              </a:rPr>
              <a:t>Yıldırımlı havaların etkisiyle oluşan bir aşırı gerilimdir.</a:t>
            </a:r>
          </a:p>
          <a:p>
            <a:pPr algn="just"/>
            <a:r>
              <a:rPr lang="tr-TR" b="1" dirty="0" smtClean="0">
                <a:solidFill>
                  <a:srgbClr val="C00000"/>
                </a:solidFill>
              </a:rPr>
              <a:t>Başka şebekelerin </a:t>
            </a:r>
            <a:r>
              <a:rPr lang="tr-TR" b="1" dirty="0">
                <a:solidFill>
                  <a:srgbClr val="C00000"/>
                </a:solidFill>
              </a:rPr>
              <a:t>etkisi ile oluşan aşırı gerilim: </a:t>
            </a:r>
            <a:r>
              <a:rPr lang="tr-TR" dirty="0">
                <a:solidFill>
                  <a:srgbClr val="C00000"/>
                </a:solidFill>
              </a:rPr>
              <a:t>Başka </a:t>
            </a:r>
            <a:r>
              <a:rPr lang="tr-TR" dirty="0" smtClean="0">
                <a:solidFill>
                  <a:srgbClr val="C00000"/>
                </a:solidFill>
              </a:rPr>
              <a:t>şebekelerin, </a:t>
            </a:r>
            <a:r>
              <a:rPr lang="tr-TR" dirty="0">
                <a:solidFill>
                  <a:srgbClr val="C00000"/>
                </a:solidFill>
              </a:rPr>
              <a:t>sözü edilen </a:t>
            </a:r>
            <a:r>
              <a:rPr lang="tr-TR" dirty="0" smtClean="0">
                <a:solidFill>
                  <a:srgbClr val="C00000"/>
                </a:solidFill>
              </a:rPr>
              <a:t>şebekeye </a:t>
            </a:r>
            <a:r>
              <a:rPr lang="tr-TR" dirty="0">
                <a:solidFill>
                  <a:srgbClr val="C00000"/>
                </a:solidFill>
              </a:rPr>
              <a:t>etkisi sonucunda oluşan gerilimdir.</a:t>
            </a:r>
            <a:endParaRPr lang="tr-TR" dirty="0">
              <a:solidFill>
                <a:srgbClr val="C00000"/>
              </a:solidFill>
            </a:endParaRPr>
          </a:p>
        </p:txBody>
      </p:sp>
      <p:sp>
        <p:nvSpPr>
          <p:cNvPr id="3" name="Dikdörtgen 2"/>
          <p:cNvSpPr/>
          <p:nvPr/>
        </p:nvSpPr>
        <p:spPr>
          <a:xfrm>
            <a:off x="177635" y="4308134"/>
            <a:ext cx="8769363" cy="2154436"/>
          </a:xfrm>
          <a:prstGeom prst="rect">
            <a:avLst/>
          </a:prstGeom>
        </p:spPr>
        <p:txBody>
          <a:bodyPr wrap="square">
            <a:spAutoFit/>
          </a:bodyPr>
          <a:lstStyle/>
          <a:p>
            <a:pPr algn="just"/>
            <a:r>
              <a:rPr lang="tr-TR" b="1" dirty="0">
                <a:solidFill>
                  <a:srgbClr val="C00000"/>
                </a:solidFill>
              </a:rPr>
              <a:t>İşletme elemanı: </a:t>
            </a:r>
            <a:r>
              <a:rPr lang="tr-TR" dirty="0">
                <a:solidFill>
                  <a:srgbClr val="C00000"/>
                </a:solidFill>
              </a:rPr>
              <a:t>Elektrik enerji tesislerini oluşturan </a:t>
            </a:r>
            <a:r>
              <a:rPr lang="tr-TR" dirty="0" smtClean="0">
                <a:solidFill>
                  <a:srgbClr val="C00000"/>
                </a:solidFill>
              </a:rPr>
              <a:t>jeneratör, </a:t>
            </a:r>
            <a:r>
              <a:rPr lang="tr-TR" dirty="0">
                <a:solidFill>
                  <a:srgbClr val="C00000"/>
                </a:solidFill>
              </a:rPr>
              <a:t>motor, kesici, ayırıcı, anahtarlama (bağlama) hücresi vb. cihazlardır.</a:t>
            </a:r>
          </a:p>
          <a:p>
            <a:pPr algn="just"/>
            <a:endParaRPr lang="tr-TR" sz="800" dirty="0">
              <a:solidFill>
                <a:srgbClr val="C00000"/>
              </a:solidFill>
            </a:endParaRPr>
          </a:p>
          <a:p>
            <a:pPr algn="just"/>
            <a:r>
              <a:rPr lang="tr-TR" b="1" dirty="0">
                <a:solidFill>
                  <a:srgbClr val="C00000"/>
                </a:solidFill>
              </a:rPr>
              <a:t>El ulaşma Uzaklığı: </a:t>
            </a:r>
            <a:r>
              <a:rPr lang="tr-TR" dirty="0">
                <a:solidFill>
                  <a:srgbClr val="C00000"/>
                </a:solidFill>
              </a:rPr>
              <a:t>Normal olarak girilip çıkılan yerlerde insan elinin, yardımcı bir araç kullanmadan her yönde ulaşabileceği uzaklıklardır. Bu uzaklıklar basılan yüzeyden</a:t>
            </a:r>
          </a:p>
          <a:p>
            <a:pPr algn="just"/>
            <a:r>
              <a:rPr lang="tr-TR" dirty="0">
                <a:solidFill>
                  <a:srgbClr val="C00000"/>
                </a:solidFill>
              </a:rPr>
              <a:t>başlayarak : </a:t>
            </a:r>
          </a:p>
          <a:p>
            <a:pPr algn="just"/>
            <a:r>
              <a:rPr lang="tr-TR" b="1" dirty="0">
                <a:solidFill>
                  <a:srgbClr val="C00000"/>
                </a:solidFill>
              </a:rPr>
              <a:t>Yukarıya doğru el ulaşma uzaklığı:   </a:t>
            </a:r>
            <a:r>
              <a:rPr lang="tr-TR" b="1" dirty="0">
                <a:solidFill>
                  <a:srgbClr val="C00000"/>
                </a:solidFill>
                <a:latin typeface="Arial Black" pitchFamily="34" charset="0"/>
              </a:rPr>
              <a:t>2.50</a:t>
            </a:r>
            <a:r>
              <a:rPr lang="tr-TR" b="1" dirty="0">
                <a:solidFill>
                  <a:srgbClr val="C00000"/>
                </a:solidFill>
              </a:rPr>
              <a:t> metre ,</a:t>
            </a:r>
          </a:p>
          <a:p>
            <a:pPr algn="just"/>
            <a:r>
              <a:rPr lang="tr-TR" b="1" dirty="0">
                <a:solidFill>
                  <a:srgbClr val="C00000"/>
                </a:solidFill>
              </a:rPr>
              <a:t>Aşağı ve yanlara doğru el ulaşma uzaklığı: </a:t>
            </a:r>
            <a:r>
              <a:rPr lang="tr-TR" b="1" dirty="0">
                <a:solidFill>
                  <a:srgbClr val="C00000"/>
                </a:solidFill>
                <a:latin typeface="Arial Black" pitchFamily="34" charset="0"/>
              </a:rPr>
              <a:t>1.25</a:t>
            </a:r>
            <a:r>
              <a:rPr lang="tr-TR" b="1" dirty="0">
                <a:solidFill>
                  <a:srgbClr val="C00000"/>
                </a:solidFill>
              </a:rPr>
              <a:t> metre</a:t>
            </a:r>
            <a:endParaRPr lang="tr-TR" dirty="0">
              <a:solidFill>
                <a:srgbClr val="C00000"/>
              </a:solidFill>
            </a:endParaRPr>
          </a:p>
        </p:txBody>
      </p:sp>
      <p:pic>
        <p:nvPicPr>
          <p:cNvPr id="12" name="Picture 2" descr="https://encrypted-tbn1.gstatic.com/images?q=tbn:ANd9GcQRIXsTfOoRzslZ71SlVKs85zp27rhytO3UCKFDTG1KE6YnWWbseg"/>
          <p:cNvPicPr>
            <a:picLocks noChangeAspect="1" noChangeArrowheads="1"/>
          </p:cNvPicPr>
          <p:nvPr/>
        </p:nvPicPr>
        <p:blipFill>
          <a:blip r:embed="rId3" cstate="print"/>
          <a:srcRect/>
          <a:stretch>
            <a:fillRect/>
          </a:stretch>
        </p:blipFill>
        <p:spPr bwMode="auto">
          <a:xfrm>
            <a:off x="5220072" y="1574188"/>
            <a:ext cx="2148086" cy="2170618"/>
          </a:xfrm>
          <a:prstGeom prst="rect">
            <a:avLst/>
          </a:prstGeom>
          <a:noFill/>
        </p:spPr>
      </p:pic>
      <p:pic>
        <p:nvPicPr>
          <p:cNvPr id="14" name="Picture 4" descr="https://encrypted-tbn3.gstatic.com/images?q=tbn:ANd9GcRRGYvvkVq3yt8BoOAyRR8s7ZylanmPxzYXhT9RhQfSwW-vMxb9"/>
          <p:cNvPicPr>
            <a:picLocks noChangeAspect="1" noChangeArrowheads="1"/>
          </p:cNvPicPr>
          <p:nvPr/>
        </p:nvPicPr>
        <p:blipFill>
          <a:blip r:embed="rId4" cstate="print"/>
          <a:srcRect/>
          <a:stretch>
            <a:fillRect/>
          </a:stretch>
        </p:blipFill>
        <p:spPr bwMode="auto">
          <a:xfrm>
            <a:off x="6418446" y="2420888"/>
            <a:ext cx="2528552" cy="1618273"/>
          </a:xfrm>
          <a:prstGeom prst="rect">
            <a:avLst/>
          </a:prstGeom>
          <a:noFill/>
        </p:spPr>
      </p:pic>
    </p:spTree>
    <p:extLst>
      <p:ext uri="{BB962C8B-B14F-4D97-AF65-F5344CB8AC3E}">
        <p14:creationId xmlns:p14="http://schemas.microsoft.com/office/powerpoint/2010/main" val="160986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11</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690717"/>
            <a:ext cx="6786500" cy="4249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423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12</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06" y="1360150"/>
            <a:ext cx="9039017" cy="4680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509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13</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056" y="1376363"/>
            <a:ext cx="8751887"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3552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14</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 y="1376772"/>
            <a:ext cx="9131605" cy="410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646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15</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7783"/>
            <a:ext cx="9144000"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8658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16</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7" y="1427248"/>
            <a:ext cx="9028045" cy="4003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45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17</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836" y="1321386"/>
            <a:ext cx="7524327" cy="5036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40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18</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483" y="1458033"/>
            <a:ext cx="5682527" cy="4915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7932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19</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722" y="1496080"/>
            <a:ext cx="6570476" cy="4709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1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251413" y="1352273"/>
            <a:ext cx="8641173" cy="1015663"/>
          </a:xfrm>
          <a:prstGeom prst="rect">
            <a:avLst/>
          </a:prstGeom>
        </p:spPr>
        <p:txBody>
          <a:bodyPr wrap="square">
            <a:spAutoFit/>
          </a:bodyPr>
          <a:lstStyle/>
          <a:p>
            <a:pPr lvl="0" algn="just" eaLnBrk="0" fontAlgn="base" hangingPunct="0">
              <a:spcBef>
                <a:spcPct val="0"/>
              </a:spcBef>
              <a:spcAft>
                <a:spcPct val="0"/>
              </a:spcAft>
              <a:tabLst>
                <a:tab pos="266700" algn="l"/>
              </a:tabLst>
            </a:pPr>
            <a:r>
              <a:rPr lang="tr-TR" sz="2000" b="1" dirty="0">
                <a:ea typeface="Times New Roman" pitchFamily="18" charset="0"/>
              </a:rPr>
              <a:t>Elektronların hareket etmesiyle oluşan enerjiye Elektrik Enerjisi denir.  Elektrik enerjisi diğer enerjilere dönüştürülerek birçok alanda kullanılabilir. Elektrik enerjisi çeşitli araçlar </a:t>
            </a:r>
            <a:r>
              <a:rPr lang="tr-TR" sz="2000" b="1" dirty="0" smtClean="0">
                <a:ea typeface="Times New Roman" pitchFamily="18" charset="0"/>
              </a:rPr>
              <a:t>kullanılarak </a:t>
            </a:r>
            <a:r>
              <a:rPr lang="tr-TR" sz="2000" b="1" dirty="0">
                <a:ea typeface="Times New Roman" pitchFamily="18" charset="0"/>
              </a:rPr>
              <a:t>dönüştürülebilir.</a:t>
            </a:r>
            <a:endParaRPr lang="tr-TR" sz="2000" b="1" dirty="0">
              <a:cs typeface="Times New Roman" pitchFamily="18" charset="0"/>
            </a:endParaRPr>
          </a:p>
        </p:txBody>
      </p:sp>
      <p:sp>
        <p:nvSpPr>
          <p:cNvPr id="3" name="Dikdörtgen 2"/>
          <p:cNvSpPr/>
          <p:nvPr/>
        </p:nvSpPr>
        <p:spPr>
          <a:xfrm>
            <a:off x="309273" y="2650459"/>
            <a:ext cx="3270639" cy="2585323"/>
          </a:xfrm>
          <a:prstGeom prst="rect">
            <a:avLst/>
          </a:prstGeom>
        </p:spPr>
        <p:txBody>
          <a:bodyPr wrap="square">
            <a:spAutoFit/>
          </a:bodyPr>
          <a:lstStyle/>
          <a:p>
            <a:pPr lvl="0" eaLnBrk="0" fontAlgn="base" hangingPunct="0">
              <a:spcBef>
                <a:spcPct val="0"/>
              </a:spcBef>
              <a:spcAft>
                <a:spcPct val="0"/>
              </a:spcAft>
              <a:tabLst>
                <a:tab pos="266700" algn="l"/>
              </a:tabLst>
            </a:pPr>
            <a:r>
              <a:rPr lang="tr-TR" b="1" dirty="0">
                <a:solidFill>
                  <a:srgbClr val="7030A0"/>
                </a:solidFill>
                <a:effectLst>
                  <a:outerShdw blurRad="38100" dist="38100" dir="2700000" algn="tl">
                    <a:srgbClr val="000000"/>
                  </a:outerShdw>
                </a:effectLst>
              </a:rPr>
              <a:t>Elektrik Yükü</a:t>
            </a:r>
          </a:p>
          <a:p>
            <a:pPr lvl="0" eaLnBrk="0" fontAlgn="base" hangingPunct="0">
              <a:spcBef>
                <a:spcPct val="0"/>
              </a:spcBef>
              <a:spcAft>
                <a:spcPct val="0"/>
              </a:spcAft>
              <a:tabLst>
                <a:tab pos="266700" algn="l"/>
              </a:tabLst>
            </a:pPr>
            <a:r>
              <a:rPr lang="tr-TR" dirty="0">
                <a:solidFill>
                  <a:srgbClr val="FF0000"/>
                </a:solidFill>
                <a:ea typeface="Times New Roman" pitchFamily="18" charset="0"/>
              </a:rPr>
              <a:t>Elektrik yüklü iki cisim bir birini ya iter ya da çeker. Bu deneyler ve gözlemler sonucunda bilim adamları iki çeşit elektrik yükü tespit ettiler. Elektrik yüklerinden birine pozitif yük diğerine negatif yük denir.</a:t>
            </a:r>
            <a:r>
              <a:rPr lang="tr-TR" b="1" dirty="0"/>
              <a:t> </a:t>
            </a:r>
            <a:r>
              <a:rPr lang="tr-TR" b="1" dirty="0">
                <a:solidFill>
                  <a:srgbClr val="C00000"/>
                </a:solidFill>
              </a:rPr>
              <a:t>Elektronun  yükü </a:t>
            </a:r>
            <a:r>
              <a:rPr lang="tr-TR" b="1" dirty="0">
                <a:solidFill>
                  <a:srgbClr val="C00000"/>
                </a:solidFill>
                <a:latin typeface="Arial Black" pitchFamily="34" charset="0"/>
              </a:rPr>
              <a:t>1,60 . 10</a:t>
            </a:r>
            <a:r>
              <a:rPr lang="tr-TR" b="1" baseline="30000" dirty="0">
                <a:solidFill>
                  <a:srgbClr val="C00000"/>
                </a:solidFill>
                <a:latin typeface="Arial Black" pitchFamily="34" charset="0"/>
              </a:rPr>
              <a:t>-19</a:t>
            </a:r>
            <a:r>
              <a:rPr lang="tr-TR" b="1" dirty="0">
                <a:solidFill>
                  <a:srgbClr val="C00000"/>
                </a:solidFill>
                <a:latin typeface="Arial Black" pitchFamily="34" charset="0"/>
              </a:rPr>
              <a:t>  </a:t>
            </a:r>
            <a:r>
              <a:rPr lang="tr-TR" b="1" dirty="0" err="1">
                <a:solidFill>
                  <a:srgbClr val="C00000"/>
                </a:solidFill>
                <a:hlinkClick r:id="rId3" action="ppaction://hlinkfile"/>
              </a:rPr>
              <a:t>coulomb</a:t>
            </a:r>
            <a:r>
              <a:rPr lang="tr-TR" b="1" dirty="0">
                <a:solidFill>
                  <a:srgbClr val="C00000"/>
                </a:solidFill>
              </a:rPr>
              <a:t> dur.</a:t>
            </a:r>
            <a:endParaRPr lang="tr-TR" dirty="0">
              <a:solidFill>
                <a:srgbClr val="C00000"/>
              </a:solidFill>
            </a:endParaRPr>
          </a:p>
        </p:txBody>
      </p:sp>
      <p:pic>
        <p:nvPicPr>
          <p:cNvPr id="14" name="Picture 8"/>
          <p:cNvPicPr>
            <a:picLocks noChangeAspect="1" noChangeArrowheads="1"/>
          </p:cNvPicPr>
          <p:nvPr/>
        </p:nvPicPr>
        <p:blipFill>
          <a:blip r:embed="rId4" cstate="print"/>
          <a:srcRect/>
          <a:stretch>
            <a:fillRect/>
          </a:stretch>
        </p:blipFill>
        <p:spPr bwMode="auto">
          <a:xfrm>
            <a:off x="3579912" y="2615108"/>
            <a:ext cx="5367086" cy="3048759"/>
          </a:xfrm>
          <a:prstGeom prst="rect">
            <a:avLst/>
          </a:prstGeom>
          <a:noFill/>
          <a:ln w="9525">
            <a:noFill/>
            <a:miter lim="800000"/>
            <a:headEnd/>
            <a:tailEnd/>
          </a:ln>
        </p:spPr>
      </p:pic>
    </p:spTree>
    <p:extLst>
      <p:ext uri="{BB962C8B-B14F-4D97-AF65-F5344CB8AC3E}">
        <p14:creationId xmlns:p14="http://schemas.microsoft.com/office/powerpoint/2010/main" val="28714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20</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56" y="1370654"/>
            <a:ext cx="8964488" cy="4116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7645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21</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2"/>
          <p:cNvPicPr>
            <a:picLocks noChangeAspect="1" noChangeArrowheads="1"/>
          </p:cNvPicPr>
          <p:nvPr/>
        </p:nvPicPr>
        <p:blipFill>
          <a:blip r:embed="rId3" cstate="print"/>
          <a:srcRect/>
          <a:stretch>
            <a:fillRect/>
          </a:stretch>
        </p:blipFill>
        <p:spPr bwMode="auto">
          <a:xfrm>
            <a:off x="1064372" y="1267701"/>
            <a:ext cx="7354749" cy="5016826"/>
          </a:xfrm>
          <a:prstGeom prst="rect">
            <a:avLst/>
          </a:prstGeom>
          <a:noFill/>
          <a:ln w="9525">
            <a:noFill/>
            <a:miter lim="800000"/>
            <a:headEnd/>
            <a:tailEnd/>
          </a:ln>
        </p:spPr>
      </p:pic>
    </p:spTree>
    <p:extLst>
      <p:ext uri="{BB962C8B-B14F-4D97-AF65-F5344CB8AC3E}">
        <p14:creationId xmlns:p14="http://schemas.microsoft.com/office/powerpoint/2010/main" val="3379231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22</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1" descr="O:\İGS Temel Eğitimi\Sunu resimler\13109618-electric-shock-sees-a-shocked-electrician-man.jpg"/>
          <p:cNvPicPr>
            <a:picLocks noChangeAspect="1" noChangeArrowheads="1"/>
          </p:cNvPicPr>
          <p:nvPr/>
        </p:nvPicPr>
        <p:blipFill>
          <a:blip r:embed="rId3" cstate="print"/>
          <a:srcRect/>
          <a:stretch>
            <a:fillRect/>
          </a:stretch>
        </p:blipFill>
        <p:spPr bwMode="auto">
          <a:xfrm>
            <a:off x="251520" y="1556792"/>
            <a:ext cx="2709864" cy="3816424"/>
          </a:xfrm>
          <a:prstGeom prst="rect">
            <a:avLst/>
          </a:prstGeom>
          <a:noFill/>
        </p:spPr>
      </p:pic>
      <p:sp>
        <p:nvSpPr>
          <p:cNvPr id="2" name="Dikdörtgen 1"/>
          <p:cNvSpPr/>
          <p:nvPr/>
        </p:nvSpPr>
        <p:spPr>
          <a:xfrm>
            <a:off x="3244938" y="1556792"/>
            <a:ext cx="5702060" cy="2585323"/>
          </a:xfrm>
          <a:prstGeom prst="rect">
            <a:avLst/>
          </a:prstGeom>
        </p:spPr>
        <p:txBody>
          <a:bodyPr wrap="square">
            <a:spAutoFit/>
          </a:bodyPr>
          <a:lstStyle/>
          <a:p>
            <a:pPr algn="just"/>
            <a:r>
              <a:rPr lang="tr-TR" dirty="0"/>
              <a:t>Elektrik tesisatının, cihazlarının veya çıplak iletkenlerinin daima gerilim altında bulunduğu kabul edilmeli ve teknik bir zorunluluk olmadıkça gerilim altında elektrik onarımı</a:t>
            </a:r>
          </a:p>
          <a:p>
            <a:pPr algn="just"/>
            <a:r>
              <a:rPr lang="tr-TR" dirty="0"/>
              <a:t>yapılmamalıdır</a:t>
            </a:r>
            <a:r>
              <a:rPr lang="tr-TR" dirty="0" smtClean="0"/>
              <a:t>.</a:t>
            </a:r>
          </a:p>
          <a:p>
            <a:pPr algn="just"/>
            <a:endParaRPr lang="tr-TR" dirty="0"/>
          </a:p>
          <a:p>
            <a:pPr algn="just"/>
            <a:r>
              <a:rPr lang="tr-TR" dirty="0"/>
              <a:t>Elektrik tesisatı veya teçhizatının bakım ve onarımında bunları devreden çıkaracak bir devre </a:t>
            </a:r>
            <a:r>
              <a:rPr lang="tr-TR" dirty="0" smtClean="0"/>
              <a:t>kesme </a:t>
            </a:r>
            <a:r>
              <a:rPr lang="tr-TR" dirty="0"/>
              <a:t>tertibatı bulunmalı, </a:t>
            </a:r>
            <a:r>
              <a:rPr lang="tr-TR" dirty="0" smtClean="0"/>
              <a:t>devreden </a:t>
            </a:r>
            <a:r>
              <a:rPr lang="tr-TR" dirty="0"/>
              <a:t>çıkarıldıktan sonra bunların </a:t>
            </a:r>
            <a:r>
              <a:rPr lang="tr-TR" dirty="0" smtClean="0"/>
              <a:t>topraklı </a:t>
            </a:r>
            <a:r>
              <a:rPr lang="tr-TR" dirty="0"/>
              <a:t>olması hali devam etmelidir.</a:t>
            </a:r>
            <a:endParaRPr lang="tr-TR" dirty="0"/>
          </a:p>
        </p:txBody>
      </p:sp>
    </p:spTree>
    <p:extLst>
      <p:ext uri="{BB962C8B-B14F-4D97-AF65-F5344CB8AC3E}">
        <p14:creationId xmlns:p14="http://schemas.microsoft.com/office/powerpoint/2010/main" val="621602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23</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12" name="Dikdörtgen 11"/>
          <p:cNvSpPr/>
          <p:nvPr/>
        </p:nvSpPr>
        <p:spPr>
          <a:xfrm>
            <a:off x="179512" y="1321386"/>
            <a:ext cx="8767486" cy="923330"/>
          </a:xfrm>
          <a:prstGeom prst="rect">
            <a:avLst/>
          </a:prstGeom>
        </p:spPr>
        <p:txBody>
          <a:bodyPr wrap="square">
            <a:spAutoFit/>
          </a:bodyPr>
          <a:lstStyle/>
          <a:p>
            <a:pPr algn="just"/>
            <a:r>
              <a:rPr lang="tr-TR" dirty="0">
                <a:solidFill>
                  <a:srgbClr val="C00000"/>
                </a:solidFill>
              </a:rPr>
              <a:t>Alçak gerilimli tesislerde yapılacak işlere girişilmeden önce gerilim kesilmelidir. Ancak zorunluluk hallerinde, çalışma müsaadesi veya hizmet talimatında sayılan şartlar dahilinde ve aşağıdaki hususlara uyularak çalışma yapılması gerekir.</a:t>
            </a:r>
            <a:endParaRPr lang="tr-TR" dirty="0">
              <a:solidFill>
                <a:srgbClr val="C00000"/>
              </a:solidFill>
            </a:endParaRPr>
          </a:p>
        </p:txBody>
      </p:sp>
      <p:sp>
        <p:nvSpPr>
          <p:cNvPr id="2" name="Dikdörtgen 1"/>
          <p:cNvSpPr/>
          <p:nvPr/>
        </p:nvSpPr>
        <p:spPr>
          <a:xfrm>
            <a:off x="179512" y="2315085"/>
            <a:ext cx="6840760" cy="2308324"/>
          </a:xfrm>
          <a:prstGeom prst="rect">
            <a:avLst/>
          </a:prstGeom>
        </p:spPr>
        <p:txBody>
          <a:bodyPr wrap="square">
            <a:spAutoFit/>
          </a:bodyPr>
          <a:lstStyle/>
          <a:p>
            <a:pPr algn="just"/>
            <a:r>
              <a:rPr lang="tr-TR" dirty="0">
                <a:solidFill>
                  <a:srgbClr val="C00000"/>
                </a:solidFill>
              </a:rPr>
              <a:t>a-Platformu olmayan bir direğe çıkılmasını icap ettiren bir işlem bahis konusu olmadıkça yalıtkan bir eşya üzerinde durulmalı,</a:t>
            </a:r>
          </a:p>
          <a:p>
            <a:pPr algn="just"/>
            <a:r>
              <a:rPr lang="tr-TR" dirty="0">
                <a:solidFill>
                  <a:srgbClr val="C00000"/>
                </a:solidFill>
              </a:rPr>
              <a:t>b-İyi durumda bulunan yalıtkan eldivenler ve sapı yalıtkan aletler kullanılmalı,</a:t>
            </a:r>
          </a:p>
          <a:p>
            <a:pPr algn="just"/>
            <a:r>
              <a:rPr lang="tr-TR" dirty="0">
                <a:solidFill>
                  <a:srgbClr val="C00000"/>
                </a:solidFill>
              </a:rPr>
              <a:t>c-Çıplak iletkenler civarında çalışırken baret, yalıtkan altlıklı iş ayakkabısı ve iş elbisesi giyilmeli, </a:t>
            </a:r>
            <a:endParaRPr lang="tr-TR" dirty="0" smtClean="0">
              <a:solidFill>
                <a:srgbClr val="C00000"/>
              </a:solidFill>
            </a:endParaRPr>
          </a:p>
          <a:p>
            <a:pPr algn="just"/>
            <a:r>
              <a:rPr lang="tr-TR" dirty="0" smtClean="0">
                <a:solidFill>
                  <a:srgbClr val="C00000"/>
                </a:solidFill>
              </a:rPr>
              <a:t>d-Nötr </a:t>
            </a:r>
            <a:r>
              <a:rPr lang="tr-TR" dirty="0">
                <a:solidFill>
                  <a:srgbClr val="C00000"/>
                </a:solidFill>
              </a:rPr>
              <a:t>teli dahil işyerine yakın olan gerilim altındaki diğer iletkenlerden çalışanın kendisini önceden izole etmesi sağlanmalıdır</a:t>
            </a:r>
            <a:r>
              <a:rPr lang="tr-TR" dirty="0" smtClean="0">
                <a:solidFill>
                  <a:srgbClr val="C00000"/>
                </a:solidFill>
              </a:rPr>
              <a:t>.</a:t>
            </a:r>
            <a:endParaRPr lang="tr-TR" dirty="0">
              <a:solidFill>
                <a:srgbClr val="C00000"/>
              </a:solidFill>
            </a:endParaRPr>
          </a:p>
        </p:txBody>
      </p:sp>
      <p:pic>
        <p:nvPicPr>
          <p:cNvPr id="14" name="Picture 2" descr="http://www.onelektrik.com/regeltex-standart-eldiven_clip_image0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2290" y="2369349"/>
            <a:ext cx="1604640" cy="30932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ttp://www.isguvenlikburada.com/modules/catalog/products/pr_01_2817_ma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0707" y="4591020"/>
            <a:ext cx="2460655" cy="18383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isguvenlikburada.com/modules/catalog/products/pr_01_2840_max.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2371" y="4159852"/>
            <a:ext cx="1762657" cy="1863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195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24</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84872" y="1453531"/>
            <a:ext cx="8862125" cy="1754326"/>
          </a:xfrm>
          <a:prstGeom prst="rect">
            <a:avLst/>
          </a:prstGeom>
        </p:spPr>
        <p:txBody>
          <a:bodyPr wrap="square">
            <a:spAutoFit/>
          </a:bodyPr>
          <a:lstStyle/>
          <a:p>
            <a:pPr algn="just"/>
            <a:r>
              <a:rPr lang="tr-TR" dirty="0"/>
              <a:t>Aydınlatma tesisleri:</a:t>
            </a:r>
          </a:p>
          <a:p>
            <a:pPr algn="just"/>
            <a:r>
              <a:rPr lang="tr-TR" dirty="0"/>
              <a:t>İşyerlerindeki aydınlatma tesisatı Türk Standartlarına ve Elektrik İç Tesisleri Yönetmeliğinde belirtilen hükümlere, teknik usul ve koşullara uygun şekilde yapılmalı </a:t>
            </a:r>
            <a:r>
              <a:rPr lang="tr-TR" dirty="0" smtClean="0"/>
              <a:t>ve işletilmelidir</a:t>
            </a:r>
            <a:r>
              <a:rPr lang="tr-TR" dirty="0"/>
              <a:t>.</a:t>
            </a:r>
          </a:p>
          <a:p>
            <a:pPr algn="just"/>
            <a:endParaRPr lang="tr-TR" dirty="0"/>
          </a:p>
          <a:p>
            <a:pPr algn="just"/>
            <a:r>
              <a:rPr lang="tr-TR" dirty="0"/>
              <a:t>Aydınlatma araçları işçilerin sağlığına zarar vermemeli, keskin, göz kamaştırıcı </a:t>
            </a:r>
            <a:r>
              <a:rPr lang="tr-TR" dirty="0" smtClean="0"/>
              <a:t>ve titrek  </a:t>
            </a:r>
            <a:r>
              <a:rPr lang="tr-TR" dirty="0"/>
              <a:t>ışık meydana </a:t>
            </a:r>
            <a:r>
              <a:rPr lang="tr-TR" dirty="0" smtClean="0"/>
              <a:t>getirmeyecek  özellikte olmalıdır</a:t>
            </a:r>
            <a:r>
              <a:rPr lang="tr-TR" dirty="0"/>
              <a:t>.</a:t>
            </a:r>
          </a:p>
        </p:txBody>
      </p:sp>
      <p:sp>
        <p:nvSpPr>
          <p:cNvPr id="3" name="Dikdörtgen 2"/>
          <p:cNvSpPr/>
          <p:nvPr/>
        </p:nvSpPr>
        <p:spPr>
          <a:xfrm>
            <a:off x="84872" y="3199381"/>
            <a:ext cx="4572000" cy="3262432"/>
          </a:xfrm>
          <a:prstGeom prst="rect">
            <a:avLst/>
          </a:prstGeom>
        </p:spPr>
        <p:txBody>
          <a:bodyPr>
            <a:spAutoFit/>
          </a:bodyPr>
          <a:lstStyle/>
          <a:p>
            <a:pPr algn="just"/>
            <a:r>
              <a:rPr lang="tr-TR" dirty="0">
                <a:solidFill>
                  <a:srgbClr val="C00000"/>
                </a:solidFill>
              </a:rPr>
              <a:t>Makinelerin hareketli parçalarının ve bunların bulunduğu mekanların aydınlatılmasında görüntü yanılmalarını önleyecek teknik tedbirler alınmalıdır.</a:t>
            </a:r>
          </a:p>
          <a:p>
            <a:pPr algn="just"/>
            <a:endParaRPr lang="tr-TR" sz="800" dirty="0">
              <a:solidFill>
                <a:srgbClr val="C00000"/>
              </a:solidFill>
            </a:endParaRPr>
          </a:p>
          <a:p>
            <a:pPr algn="just"/>
            <a:r>
              <a:rPr lang="tr-TR" dirty="0">
                <a:solidFill>
                  <a:srgbClr val="C00000"/>
                </a:solidFill>
              </a:rPr>
              <a:t>İşyerlerinde herhangi bir arıza sebebiyle ışıkların sönmesi ihtimaline karşı yeteri kadar yedek aydınlatma araçları bulundurulmalı, gece çalışması yapılan yerlerin gerekli</a:t>
            </a:r>
          </a:p>
          <a:p>
            <a:pPr algn="just"/>
            <a:r>
              <a:rPr lang="tr-TR" dirty="0">
                <a:solidFill>
                  <a:srgbClr val="C00000"/>
                </a:solidFill>
              </a:rPr>
              <a:t>mahallerinde aydınlatma yetersizliği nedeniyle gerektiğinde otomatik olarak yanabilecek yedek aydınlatma tesisatı bulundurulmalıdır. </a:t>
            </a:r>
            <a:endParaRPr lang="tr-TR" dirty="0">
              <a:solidFill>
                <a:srgbClr val="C00000"/>
              </a:solidFill>
            </a:endParaRPr>
          </a:p>
        </p:txBody>
      </p:sp>
      <p:sp>
        <p:nvSpPr>
          <p:cNvPr id="6" name="Dikdörtgen 5"/>
          <p:cNvSpPr/>
          <p:nvPr/>
        </p:nvSpPr>
        <p:spPr>
          <a:xfrm>
            <a:off x="4759037" y="3279680"/>
            <a:ext cx="4284782" cy="1477328"/>
          </a:xfrm>
          <a:prstGeom prst="rect">
            <a:avLst/>
          </a:prstGeom>
        </p:spPr>
        <p:txBody>
          <a:bodyPr wrap="square">
            <a:spAutoFit/>
          </a:bodyPr>
          <a:lstStyle/>
          <a:p>
            <a:pPr algn="just"/>
            <a:r>
              <a:rPr lang="tr-TR" dirty="0">
                <a:solidFill>
                  <a:srgbClr val="C00000"/>
                </a:solidFill>
              </a:rPr>
              <a:t>Yangından zarar görebilecek yerlerdeki yedek aydınlatma cihazlarının bulunduğu yerlerde acil durumlarda kaçış işti kametini gösteren fosforsan boyalı işaretler bulundurulmalıdır.</a:t>
            </a:r>
            <a:endParaRPr lang="tr-TR" dirty="0">
              <a:solidFill>
                <a:srgbClr val="C00000"/>
              </a:solidFill>
            </a:endParaRPr>
          </a:p>
        </p:txBody>
      </p:sp>
      <p:pic>
        <p:nvPicPr>
          <p:cNvPr id="14" name="Picture 2" descr="http://t0.gstatic.com/images?q=tbn:ANd9GcTyonRgfICr0rX9d9kkMul5UKYxM0C89PgUwDYa1JAMRxxzSjbGCA"/>
          <p:cNvPicPr>
            <a:picLocks noChangeAspect="1" noChangeArrowheads="1"/>
          </p:cNvPicPr>
          <p:nvPr/>
        </p:nvPicPr>
        <p:blipFill>
          <a:blip r:embed="rId3" cstate="print"/>
          <a:srcRect t="19453" b="27791"/>
          <a:stretch>
            <a:fillRect/>
          </a:stretch>
        </p:blipFill>
        <p:spPr bwMode="auto">
          <a:xfrm>
            <a:off x="5546369" y="4800246"/>
            <a:ext cx="2844316" cy="1500447"/>
          </a:xfrm>
          <a:prstGeom prst="rect">
            <a:avLst/>
          </a:prstGeom>
          <a:noFill/>
        </p:spPr>
      </p:pic>
    </p:spTree>
    <p:extLst>
      <p:ext uri="{BB962C8B-B14F-4D97-AF65-F5344CB8AC3E}">
        <p14:creationId xmlns:p14="http://schemas.microsoft.com/office/powerpoint/2010/main" val="1269310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25</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309273" y="1329026"/>
            <a:ext cx="4572000" cy="2585323"/>
          </a:xfrm>
          <a:prstGeom prst="rect">
            <a:avLst/>
          </a:prstGeom>
        </p:spPr>
        <p:txBody>
          <a:bodyPr>
            <a:spAutoFit/>
          </a:bodyPr>
          <a:lstStyle/>
          <a:p>
            <a:pPr algn="just"/>
            <a:r>
              <a:rPr lang="tr-TR" b="1" dirty="0">
                <a:solidFill>
                  <a:srgbClr val="7030A0"/>
                </a:solidFill>
              </a:rPr>
              <a:t>Fiş-Priz Sistemleri:</a:t>
            </a:r>
          </a:p>
          <a:p>
            <a:pPr algn="just"/>
            <a:r>
              <a:rPr lang="tr-TR" dirty="0">
                <a:solidFill>
                  <a:srgbClr val="C00000"/>
                </a:solidFill>
              </a:rPr>
              <a:t>Fişler, aynı tesiste kullanılan farklı gerilimler için kullanılan prizlere sokulmayacak yapı ve özellikte olmalıdır.  Ara fiş-priz düzenlerinin yalıtkan düzenekleri uygun şekilde korunmalıdır. Kırık ve çatlak fiş prizler kullanılmamalıdır. Fiş ve priz sisteminde </a:t>
            </a:r>
            <a:r>
              <a:rPr lang="tr-TR" dirty="0" smtClean="0">
                <a:solidFill>
                  <a:srgbClr val="C00000"/>
                </a:solidFill>
              </a:rPr>
              <a:t>topraklama kontak </a:t>
            </a:r>
            <a:r>
              <a:rPr lang="tr-TR" dirty="0">
                <a:solidFill>
                  <a:srgbClr val="C00000"/>
                </a:solidFill>
              </a:rPr>
              <a:t>elemanları akım kontak elemanlarından önce bağlantıyı sağlamalıdır</a:t>
            </a:r>
            <a:endParaRPr lang="tr-TR" dirty="0">
              <a:solidFill>
                <a:srgbClr val="C00000"/>
              </a:solidFill>
            </a:endParaRPr>
          </a:p>
        </p:txBody>
      </p:sp>
      <p:pic>
        <p:nvPicPr>
          <p:cNvPr id="12" name="Picture 4" descr="http://images.gittigidiyor.com/2076/Cok-Ucuz-Toprakli-Priz__20761944_0.jpg"/>
          <p:cNvPicPr>
            <a:picLocks noChangeAspect="1" noChangeArrowheads="1"/>
          </p:cNvPicPr>
          <p:nvPr/>
        </p:nvPicPr>
        <p:blipFill>
          <a:blip r:embed="rId3" cstate="print"/>
          <a:srcRect/>
          <a:stretch>
            <a:fillRect/>
          </a:stretch>
        </p:blipFill>
        <p:spPr bwMode="auto">
          <a:xfrm>
            <a:off x="4957732" y="1494093"/>
            <a:ext cx="2600631" cy="2459833"/>
          </a:xfrm>
          <a:prstGeom prst="rect">
            <a:avLst/>
          </a:prstGeom>
          <a:noFill/>
        </p:spPr>
      </p:pic>
      <p:pic>
        <p:nvPicPr>
          <p:cNvPr id="14" name="Picture 2" descr="http://www.el-bi.com/images/urunler/aksesuarlar/l_tipi_toprakli_fis.png"/>
          <p:cNvPicPr>
            <a:picLocks noChangeAspect="1" noChangeArrowheads="1"/>
          </p:cNvPicPr>
          <p:nvPr/>
        </p:nvPicPr>
        <p:blipFill>
          <a:blip r:embed="rId4" cstate="print"/>
          <a:srcRect/>
          <a:stretch>
            <a:fillRect/>
          </a:stretch>
        </p:blipFill>
        <p:spPr bwMode="auto">
          <a:xfrm>
            <a:off x="6499563" y="2347393"/>
            <a:ext cx="2498235" cy="2448272"/>
          </a:xfrm>
          <a:prstGeom prst="rect">
            <a:avLst/>
          </a:prstGeom>
          <a:noFill/>
        </p:spPr>
      </p:pic>
      <p:sp>
        <p:nvSpPr>
          <p:cNvPr id="3" name="Dikdörtgen 2"/>
          <p:cNvSpPr/>
          <p:nvPr/>
        </p:nvSpPr>
        <p:spPr>
          <a:xfrm>
            <a:off x="275820" y="3914349"/>
            <a:ext cx="6007758" cy="2308324"/>
          </a:xfrm>
          <a:prstGeom prst="rect">
            <a:avLst/>
          </a:prstGeom>
        </p:spPr>
        <p:txBody>
          <a:bodyPr wrap="square">
            <a:spAutoFit/>
          </a:bodyPr>
          <a:lstStyle/>
          <a:p>
            <a:r>
              <a:rPr lang="tr-TR" b="1" dirty="0">
                <a:solidFill>
                  <a:srgbClr val="7030A0"/>
                </a:solidFill>
              </a:rPr>
              <a:t>Elektrikli makinelerin bağlantıları :</a:t>
            </a:r>
          </a:p>
          <a:p>
            <a:pPr algn="just"/>
            <a:r>
              <a:rPr lang="tr-TR" dirty="0">
                <a:solidFill>
                  <a:srgbClr val="C00000"/>
                </a:solidFill>
              </a:rPr>
              <a:t>Elektrikli makinelerin koruma tipi, yerleştirildikleri yerlerdeki şartlara uygun seçilmeli, fazla nem, buhar bulunan yerler ile yağlı yerlerdeki elektrik motorlarının gerilim altındaki kısımlarıyla bağlantıları uygun şekilde korunmuş olmalıdır. Elektrik makinelerine ilişkin bağlantılar çalışma sırasında meydana gelebilecek titreşimlere dayanıklı biçimde seçilmeli ve yapılmalıdır.</a:t>
            </a:r>
            <a:endParaRPr lang="tr-TR" dirty="0">
              <a:solidFill>
                <a:srgbClr val="C00000"/>
              </a:solidFill>
            </a:endParaRPr>
          </a:p>
        </p:txBody>
      </p:sp>
      <p:pic>
        <p:nvPicPr>
          <p:cNvPr id="15" name="Picture 2" descr="https://encrypted-tbn1.gstatic.com/images?q=tbn:ANd9GcRG6FMLDxtTsxYe9GbAPJS4Cm0-EIX8ppGgcD_ihT_15TGW7tLf"/>
          <p:cNvPicPr>
            <a:picLocks noChangeAspect="1" noChangeArrowheads="1"/>
          </p:cNvPicPr>
          <p:nvPr/>
        </p:nvPicPr>
        <p:blipFill>
          <a:blip r:embed="rId5" cstate="print"/>
          <a:srcRect/>
          <a:stretch>
            <a:fillRect/>
          </a:stretch>
        </p:blipFill>
        <p:spPr bwMode="auto">
          <a:xfrm>
            <a:off x="6480748" y="4653136"/>
            <a:ext cx="2517049" cy="1668914"/>
          </a:xfrm>
          <a:prstGeom prst="rect">
            <a:avLst/>
          </a:prstGeom>
          <a:noFill/>
        </p:spPr>
      </p:pic>
    </p:spTree>
    <p:extLst>
      <p:ext uri="{BB962C8B-B14F-4D97-AF65-F5344CB8AC3E}">
        <p14:creationId xmlns:p14="http://schemas.microsoft.com/office/powerpoint/2010/main" val="404888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26</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603" y="1311927"/>
            <a:ext cx="4572000" cy="3416320"/>
          </a:xfrm>
          <a:prstGeom prst="rect">
            <a:avLst/>
          </a:prstGeom>
        </p:spPr>
        <p:txBody>
          <a:bodyPr>
            <a:spAutoFit/>
          </a:bodyPr>
          <a:lstStyle/>
          <a:p>
            <a:pPr algn="just"/>
            <a:r>
              <a:rPr lang="tr-TR" b="1" dirty="0">
                <a:solidFill>
                  <a:srgbClr val="7030A0"/>
                </a:solidFill>
              </a:rPr>
              <a:t>Sigortalar:</a:t>
            </a:r>
          </a:p>
          <a:p>
            <a:pPr algn="just"/>
            <a:r>
              <a:rPr lang="tr-TR" dirty="0">
                <a:solidFill>
                  <a:srgbClr val="C00000"/>
                </a:solidFill>
              </a:rPr>
              <a:t>Alternatif veya doğru akım devrelerinde kullanılan sigortalar kapalı bir tablo içine monte edilmeli, değeri 20 amper’ in üstünde olan sigortalar en az bir şalter veya anahtarla kontrol altına alınmalıdır. Bu şalter ve anahtarla akım kesilmeden tablo kutusu kapağı açılmayacak ve bu kapak kapanmadan akım verilmeyecek şekilde olmalıdır. Yüksek kesme güçlü şalterle enerji verilmesi sırasında şalter patlaması riskine karşı gerekli tedbirler alınmalıdır</a:t>
            </a:r>
            <a:endParaRPr lang="tr-TR" dirty="0"/>
          </a:p>
        </p:txBody>
      </p:sp>
      <p:sp>
        <p:nvSpPr>
          <p:cNvPr id="3" name="Dikdörtgen 2"/>
          <p:cNvSpPr/>
          <p:nvPr/>
        </p:nvSpPr>
        <p:spPr>
          <a:xfrm>
            <a:off x="4741747" y="1333787"/>
            <a:ext cx="4377266" cy="3970318"/>
          </a:xfrm>
          <a:prstGeom prst="rect">
            <a:avLst/>
          </a:prstGeom>
        </p:spPr>
        <p:txBody>
          <a:bodyPr wrap="square">
            <a:spAutoFit/>
          </a:bodyPr>
          <a:lstStyle/>
          <a:p>
            <a:pPr algn="just"/>
            <a:r>
              <a:rPr lang="tr-TR" b="1" dirty="0">
                <a:solidFill>
                  <a:srgbClr val="7030A0"/>
                </a:solidFill>
              </a:rPr>
              <a:t>Sigortalar:</a:t>
            </a:r>
          </a:p>
          <a:p>
            <a:pPr algn="just"/>
            <a:r>
              <a:rPr lang="tr-TR" dirty="0">
                <a:solidFill>
                  <a:srgbClr val="C00000"/>
                </a:solidFill>
              </a:rPr>
              <a:t>Sigortalar değiştirilmeden önce gerilim dışı bırakılmalı ve gerilim yokluğu kontrol edilmelidir. Sigorta gerilim dışı bırakılamıyorsa, kesicilerle devrenin kesilmesi </a:t>
            </a:r>
            <a:r>
              <a:rPr lang="tr-TR" dirty="0" smtClean="0">
                <a:solidFill>
                  <a:srgbClr val="C00000"/>
                </a:solidFill>
              </a:rPr>
              <a:t>sağlanmalı, tesisatın </a:t>
            </a:r>
            <a:r>
              <a:rPr lang="tr-TR" dirty="0">
                <a:solidFill>
                  <a:srgbClr val="C00000"/>
                </a:solidFill>
              </a:rPr>
              <a:t>tekrar servise konulmasında sigortanın yeniden yanması ihtimali göz önüne alınarak sigortayı değiştiren kişinin kendine zarar gelmeyecek şekilde elleri ve </a:t>
            </a:r>
            <a:r>
              <a:rPr lang="tr-TR" dirty="0" smtClean="0">
                <a:solidFill>
                  <a:srgbClr val="C00000"/>
                </a:solidFill>
              </a:rPr>
              <a:t>Yüzünün korunması </a:t>
            </a:r>
            <a:r>
              <a:rPr lang="tr-TR" dirty="0">
                <a:solidFill>
                  <a:srgbClr val="C00000"/>
                </a:solidFill>
              </a:rPr>
              <a:t>için gerekli kişisel koruyucular  kullandırılmalıdır. Elektrik tesislerinde orijinal olmayan ve tel sarılarak </a:t>
            </a:r>
            <a:r>
              <a:rPr lang="tr-TR" dirty="0" err="1">
                <a:solidFill>
                  <a:srgbClr val="C00000"/>
                </a:solidFill>
              </a:rPr>
              <a:t>köprülenmiş</a:t>
            </a:r>
            <a:r>
              <a:rPr lang="tr-TR" dirty="0">
                <a:solidFill>
                  <a:srgbClr val="C00000"/>
                </a:solidFill>
              </a:rPr>
              <a:t> sigortalar kullanılmamalıdır.</a:t>
            </a:r>
            <a:endParaRPr lang="tr-TR" dirty="0">
              <a:solidFill>
                <a:srgbClr val="C00000"/>
              </a:solidFill>
            </a:endParaRPr>
          </a:p>
        </p:txBody>
      </p:sp>
    </p:spTree>
    <p:extLst>
      <p:ext uri="{BB962C8B-B14F-4D97-AF65-F5344CB8AC3E}">
        <p14:creationId xmlns:p14="http://schemas.microsoft.com/office/powerpoint/2010/main" val="560546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27</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84873" y="1321386"/>
            <a:ext cx="4572000" cy="2862322"/>
          </a:xfrm>
          <a:prstGeom prst="rect">
            <a:avLst/>
          </a:prstGeom>
        </p:spPr>
        <p:txBody>
          <a:bodyPr>
            <a:spAutoFit/>
          </a:bodyPr>
          <a:lstStyle/>
          <a:p>
            <a:pPr algn="just"/>
            <a:r>
              <a:rPr lang="tr-TR" b="1" dirty="0">
                <a:solidFill>
                  <a:srgbClr val="350BCF"/>
                </a:solidFill>
              </a:rPr>
              <a:t>Gerilim altındaki bölümler </a:t>
            </a:r>
            <a:r>
              <a:rPr lang="tr-TR" b="1" dirty="0">
                <a:solidFill>
                  <a:srgbClr val="7030A0"/>
                </a:solidFill>
              </a:rPr>
              <a:t>:</a:t>
            </a:r>
          </a:p>
          <a:p>
            <a:pPr algn="just"/>
            <a:r>
              <a:rPr lang="tr-TR" dirty="0">
                <a:solidFill>
                  <a:srgbClr val="C00000"/>
                </a:solidFill>
              </a:rPr>
              <a:t>Gerilim altındaki kısımların dokunmaya karşı gerilimi 50 </a:t>
            </a:r>
            <a:r>
              <a:rPr lang="tr-TR" dirty="0" err="1">
                <a:solidFill>
                  <a:srgbClr val="C00000"/>
                </a:solidFill>
              </a:rPr>
              <a:t>Volt’tan</a:t>
            </a:r>
            <a:r>
              <a:rPr lang="tr-TR" dirty="0">
                <a:solidFill>
                  <a:srgbClr val="C00000"/>
                </a:solidFill>
              </a:rPr>
              <a:t> yukarı olan alternatif veya 120 Volt’ tan yukarı olan doğru akımlı bölümleri devreleri yalıtılmış olmalı ya da doğrudan doğruya dokunmaya karşı korunmuş olmalıdır. Elektrik kabloları gerilim değerine uygun olarak yalıtılmalı ve bu kablolarla bunların bağlantı </a:t>
            </a:r>
            <a:r>
              <a:rPr lang="tr-TR" dirty="0" smtClean="0">
                <a:solidFill>
                  <a:srgbClr val="C00000"/>
                </a:solidFill>
              </a:rPr>
              <a:t>ve </a:t>
            </a:r>
            <a:r>
              <a:rPr lang="tr-TR" dirty="0">
                <a:solidFill>
                  <a:srgbClr val="C00000"/>
                </a:solidFill>
              </a:rPr>
              <a:t>kontrol tertibatı dış etkilere karşı </a:t>
            </a:r>
            <a:r>
              <a:rPr lang="tr-TR" dirty="0" smtClean="0">
                <a:solidFill>
                  <a:srgbClr val="C00000"/>
                </a:solidFill>
              </a:rPr>
              <a:t>uygun </a:t>
            </a:r>
            <a:r>
              <a:rPr lang="tr-TR" dirty="0">
                <a:solidFill>
                  <a:srgbClr val="C00000"/>
                </a:solidFill>
              </a:rPr>
              <a:t>şekilde korunmalıdır. </a:t>
            </a:r>
          </a:p>
        </p:txBody>
      </p:sp>
      <p:sp>
        <p:nvSpPr>
          <p:cNvPr id="3" name="Dikdörtgen 2"/>
          <p:cNvSpPr/>
          <p:nvPr/>
        </p:nvSpPr>
        <p:spPr>
          <a:xfrm>
            <a:off x="4632714" y="1348204"/>
            <a:ext cx="4487126" cy="3970318"/>
          </a:xfrm>
          <a:prstGeom prst="rect">
            <a:avLst/>
          </a:prstGeom>
        </p:spPr>
        <p:txBody>
          <a:bodyPr wrap="square">
            <a:spAutoFit/>
          </a:bodyPr>
          <a:lstStyle/>
          <a:p>
            <a:pPr algn="just"/>
            <a:r>
              <a:rPr lang="tr-TR" b="1" dirty="0">
                <a:solidFill>
                  <a:srgbClr val="7030A0"/>
                </a:solidFill>
              </a:rPr>
              <a:t>Tevzi tabloları :</a:t>
            </a:r>
          </a:p>
          <a:p>
            <a:pPr algn="just"/>
            <a:r>
              <a:rPr lang="tr-TR" dirty="0">
                <a:solidFill>
                  <a:srgbClr val="C00000"/>
                </a:solidFill>
              </a:rPr>
              <a:t>İşyerinde çalışanların erişebileceği yerlerde bulunan tevzi tabloları, panoları ve kontrol tertibatı ile benzeri tesisat, kilitli dolap veya hücre içinde olmalıdır. Sac </a:t>
            </a:r>
            <a:r>
              <a:rPr lang="tr-TR" dirty="0" smtClean="0">
                <a:solidFill>
                  <a:srgbClr val="C00000"/>
                </a:solidFill>
              </a:rPr>
              <a:t>malzemeden yapılmış </a:t>
            </a:r>
            <a:r>
              <a:rPr lang="tr-TR" dirty="0">
                <a:solidFill>
                  <a:srgbClr val="C00000"/>
                </a:solidFill>
              </a:rPr>
              <a:t>ana kuvvet panolarının on ve arka çalışma tabanları, elektrik akımını geçirmeyen, uygulama gerilimine dayanıklı izole malzeme ile </a:t>
            </a:r>
            <a:r>
              <a:rPr lang="tr-TR" dirty="0" smtClean="0">
                <a:solidFill>
                  <a:srgbClr val="C00000"/>
                </a:solidFill>
              </a:rPr>
              <a:t>kaplanmış </a:t>
            </a:r>
            <a:r>
              <a:rPr lang="tr-TR" dirty="0">
                <a:solidFill>
                  <a:srgbClr val="C00000"/>
                </a:solidFill>
              </a:rPr>
              <a:t>olmalıdır. Bu malzemenin eni </a:t>
            </a:r>
            <a:r>
              <a:rPr lang="tr-TR" dirty="0" smtClean="0">
                <a:solidFill>
                  <a:srgbClr val="C00000"/>
                </a:solidFill>
              </a:rPr>
              <a:t>el </a:t>
            </a:r>
            <a:r>
              <a:rPr lang="tr-TR" dirty="0">
                <a:solidFill>
                  <a:srgbClr val="C00000"/>
                </a:solidFill>
              </a:rPr>
              <a:t>ulaşma mesafesi dikkate </a:t>
            </a:r>
            <a:r>
              <a:rPr lang="tr-TR" dirty="0" smtClean="0">
                <a:solidFill>
                  <a:srgbClr val="C00000"/>
                </a:solidFill>
              </a:rPr>
              <a:t>alınarak </a:t>
            </a:r>
            <a:r>
              <a:rPr lang="tr-TR" dirty="0">
                <a:solidFill>
                  <a:srgbClr val="C00000"/>
                </a:solidFill>
              </a:rPr>
              <a:t>seçilmelidir. Tevzi tablolarının üretim </a:t>
            </a:r>
            <a:r>
              <a:rPr lang="tr-TR" dirty="0" smtClean="0">
                <a:solidFill>
                  <a:srgbClr val="C00000"/>
                </a:solidFill>
              </a:rPr>
              <a:t>ve </a:t>
            </a:r>
            <a:r>
              <a:rPr lang="tr-TR" dirty="0">
                <a:solidFill>
                  <a:srgbClr val="C00000"/>
                </a:solidFill>
              </a:rPr>
              <a:t>kullanımında Elektrik İç Tesisleri </a:t>
            </a:r>
            <a:r>
              <a:rPr lang="tr-TR" dirty="0" smtClean="0">
                <a:solidFill>
                  <a:srgbClr val="C00000"/>
                </a:solidFill>
              </a:rPr>
              <a:t>Yönetmeliği </a:t>
            </a:r>
            <a:r>
              <a:rPr lang="tr-TR" dirty="0">
                <a:solidFill>
                  <a:srgbClr val="C00000"/>
                </a:solidFill>
              </a:rPr>
              <a:t>hükümlerine uyulmalıdır. </a:t>
            </a:r>
            <a:r>
              <a:rPr lang="tr-TR" dirty="0" smtClean="0">
                <a:solidFill>
                  <a:srgbClr val="C00000"/>
                </a:solidFill>
              </a:rPr>
              <a:t>Tevzi </a:t>
            </a:r>
            <a:r>
              <a:rPr lang="tr-TR" dirty="0">
                <a:solidFill>
                  <a:srgbClr val="C00000"/>
                </a:solidFill>
              </a:rPr>
              <a:t>tablo ve pano yanına ve </a:t>
            </a:r>
            <a:r>
              <a:rPr lang="tr-TR" dirty="0" smtClean="0">
                <a:solidFill>
                  <a:srgbClr val="C00000"/>
                </a:solidFill>
              </a:rPr>
              <a:t>altına </a:t>
            </a:r>
            <a:r>
              <a:rPr lang="tr-TR" dirty="0">
                <a:solidFill>
                  <a:srgbClr val="C00000"/>
                </a:solidFill>
              </a:rPr>
              <a:t>malzeme istif edilmemelidir.</a:t>
            </a:r>
          </a:p>
        </p:txBody>
      </p:sp>
    </p:spTree>
    <p:extLst>
      <p:ext uri="{BB962C8B-B14F-4D97-AF65-F5344CB8AC3E}">
        <p14:creationId xmlns:p14="http://schemas.microsoft.com/office/powerpoint/2010/main" val="11259079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28</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51490" y="1484784"/>
            <a:ext cx="8795507" cy="2308324"/>
          </a:xfrm>
          <a:prstGeom prst="rect">
            <a:avLst/>
          </a:prstGeom>
        </p:spPr>
        <p:txBody>
          <a:bodyPr wrap="square">
            <a:spAutoFit/>
          </a:bodyPr>
          <a:lstStyle/>
          <a:p>
            <a:pPr algn="just"/>
            <a:r>
              <a:rPr lang="tr-TR" b="1" dirty="0">
                <a:solidFill>
                  <a:srgbClr val="7030A0"/>
                </a:solidFill>
              </a:rPr>
              <a:t>Tevzi tabloları :</a:t>
            </a:r>
          </a:p>
          <a:p>
            <a:pPr algn="just"/>
            <a:endParaRPr lang="es-ES" dirty="0"/>
          </a:p>
          <a:p>
            <a:pPr algn="just"/>
            <a:r>
              <a:rPr lang="tr-TR" dirty="0">
                <a:solidFill>
                  <a:srgbClr val="C00000"/>
                </a:solidFill>
              </a:rPr>
              <a:t>Tevzi tabloları, panolarının metal gövdesi ile gerilim altında olmayan Bütün metal bölümleri topraklanmalıdır. Gerilimi 1000 Volt’ u geçmeyen ana dağıtım tabloları, bakımı ve ayarı gerektiren her kısmı kolayca erişilebilecek, iletkenler kolayca izlenebilecek, şalter veya kumanda cihazları tablonun önünden idare edilebilecek ve Bütün ölçü ve kontrol aletleri ile sinyalizasyon cihazları tablonun on cephesinden </a:t>
            </a:r>
            <a:r>
              <a:rPr lang="tr-TR" dirty="0" smtClean="0">
                <a:solidFill>
                  <a:srgbClr val="C00000"/>
                </a:solidFill>
              </a:rPr>
              <a:t>kolayca görünebilecek </a:t>
            </a:r>
            <a:r>
              <a:rPr lang="tr-TR" dirty="0">
                <a:solidFill>
                  <a:srgbClr val="C00000"/>
                </a:solidFill>
              </a:rPr>
              <a:t>şekilde </a:t>
            </a:r>
            <a:r>
              <a:rPr lang="tr-TR" dirty="0" smtClean="0">
                <a:solidFill>
                  <a:srgbClr val="C00000"/>
                </a:solidFill>
              </a:rPr>
              <a:t>düzenlenmelidir</a:t>
            </a:r>
            <a:r>
              <a:rPr lang="tr-TR" dirty="0">
                <a:solidFill>
                  <a:srgbClr val="C00000"/>
                </a:solidFill>
              </a:rPr>
              <a:t>.</a:t>
            </a:r>
          </a:p>
        </p:txBody>
      </p:sp>
      <p:pic>
        <p:nvPicPr>
          <p:cNvPr id="12" name="Picture 2" descr="https://encrypted-tbn2.gstatic.com/images?q=tbn:ANd9GcQpMTjlTzUDZhhsJay0p2URFVrUxJT_PSjcH-CAu5aw1qLbJad-"/>
          <p:cNvPicPr>
            <a:picLocks noChangeAspect="1" noChangeArrowheads="1"/>
          </p:cNvPicPr>
          <p:nvPr/>
        </p:nvPicPr>
        <p:blipFill>
          <a:blip r:embed="rId3" cstate="print"/>
          <a:srcRect/>
          <a:stretch>
            <a:fillRect/>
          </a:stretch>
        </p:blipFill>
        <p:spPr bwMode="auto">
          <a:xfrm>
            <a:off x="2194275" y="3746246"/>
            <a:ext cx="5364088" cy="2479623"/>
          </a:xfrm>
          <a:prstGeom prst="rect">
            <a:avLst/>
          </a:prstGeom>
          <a:noFill/>
        </p:spPr>
      </p:pic>
    </p:spTree>
    <p:extLst>
      <p:ext uri="{BB962C8B-B14F-4D97-AF65-F5344CB8AC3E}">
        <p14:creationId xmlns:p14="http://schemas.microsoft.com/office/powerpoint/2010/main" val="915958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29</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286742" y="1391976"/>
            <a:ext cx="6526656" cy="2431435"/>
          </a:xfrm>
          <a:prstGeom prst="rect">
            <a:avLst/>
          </a:prstGeom>
        </p:spPr>
        <p:txBody>
          <a:bodyPr wrap="square">
            <a:spAutoFit/>
          </a:bodyPr>
          <a:lstStyle/>
          <a:p>
            <a:pPr algn="just"/>
            <a:r>
              <a:rPr lang="tr-TR" b="1" dirty="0">
                <a:solidFill>
                  <a:srgbClr val="7030A0"/>
                </a:solidFill>
              </a:rPr>
              <a:t>Transformatörler ve kondansatörler:</a:t>
            </a:r>
          </a:p>
          <a:p>
            <a:pPr algn="just"/>
            <a:endParaRPr lang="es-ES" sz="800" dirty="0"/>
          </a:p>
          <a:p>
            <a:pPr algn="just"/>
            <a:r>
              <a:rPr lang="tr-TR" dirty="0">
                <a:solidFill>
                  <a:srgbClr val="FF0000"/>
                </a:solidFill>
              </a:rPr>
              <a:t>Transformatör, kondansatör ve benzerlerinin konulduğu işyerlerinin yeteri kadar havalandırılması sağlanmalı ve duvarları ile kapıları yangına dayanıklı olmalıdır.</a:t>
            </a:r>
          </a:p>
          <a:p>
            <a:pPr algn="just"/>
            <a:r>
              <a:rPr lang="tr-TR" dirty="0">
                <a:solidFill>
                  <a:srgbClr val="FF0000"/>
                </a:solidFill>
              </a:rPr>
              <a:t>Transformatör, kondansatör ve benzerleri, şarj kalıntılarını önleyecek şekilde bağlanmış ve kontrol edilmiş olmalı ve bu teçhizatın bulunduğunu bildiren ve bunlara dokunulmadan önce alınması gereken tedbirleri açıklayan levhalar uygun yerlere konmalıdır.</a:t>
            </a:r>
          </a:p>
        </p:txBody>
      </p:sp>
      <p:pic>
        <p:nvPicPr>
          <p:cNvPr id="12" name="Picture 2" descr="http://upload.wikimedia.org/wikipedia/commons/6/63/Netzstation_Trafo.jpg"/>
          <p:cNvPicPr>
            <a:picLocks noChangeAspect="1" noChangeArrowheads="1"/>
          </p:cNvPicPr>
          <p:nvPr/>
        </p:nvPicPr>
        <p:blipFill>
          <a:blip r:embed="rId3" cstate="print"/>
          <a:srcRect/>
          <a:stretch>
            <a:fillRect/>
          </a:stretch>
        </p:blipFill>
        <p:spPr bwMode="auto">
          <a:xfrm>
            <a:off x="6953450" y="1735471"/>
            <a:ext cx="2089795" cy="2784032"/>
          </a:xfrm>
          <a:prstGeom prst="rect">
            <a:avLst/>
          </a:prstGeom>
          <a:noFill/>
        </p:spPr>
      </p:pic>
      <p:sp>
        <p:nvSpPr>
          <p:cNvPr id="3" name="Dikdörtgen 2"/>
          <p:cNvSpPr/>
          <p:nvPr/>
        </p:nvSpPr>
        <p:spPr>
          <a:xfrm>
            <a:off x="286742" y="3828035"/>
            <a:ext cx="4717306" cy="2585323"/>
          </a:xfrm>
          <a:prstGeom prst="rect">
            <a:avLst/>
          </a:prstGeom>
        </p:spPr>
        <p:txBody>
          <a:bodyPr wrap="square">
            <a:spAutoFit/>
          </a:bodyPr>
          <a:lstStyle/>
          <a:p>
            <a:pPr algn="just"/>
            <a:r>
              <a:rPr lang="tr-TR" dirty="0">
                <a:solidFill>
                  <a:srgbClr val="FF0000"/>
                </a:solidFill>
              </a:rPr>
              <a:t>Transformatörler ve kondansatör merkezlerin-deki diğer yüksek gerilim cihazları, parmaklıklı veya kafes telli kapılar ile kapalı özel hücrelere yerleştirilmiş olmalıdır. Yüksek gerilim hücrelerinde yalıtılmış </a:t>
            </a:r>
            <a:r>
              <a:rPr lang="tr-TR" dirty="0">
                <a:solidFill>
                  <a:srgbClr val="002060"/>
                </a:solidFill>
              </a:rPr>
              <a:t>tabure, kauçuk eldivenler, neon lambalı </a:t>
            </a:r>
            <a:r>
              <a:rPr lang="tr-TR" dirty="0" err="1">
                <a:solidFill>
                  <a:srgbClr val="002060"/>
                </a:solidFill>
              </a:rPr>
              <a:t>ıstankalar</a:t>
            </a:r>
            <a:r>
              <a:rPr lang="tr-TR" dirty="0">
                <a:solidFill>
                  <a:srgbClr val="002060"/>
                </a:solidFill>
              </a:rPr>
              <a:t>, manevra çubuğu, yangın söndürme cihazları, topraklama-kısa devre teçhizatı ve manevra talimatı </a:t>
            </a:r>
            <a:r>
              <a:rPr lang="tr-TR" dirty="0">
                <a:solidFill>
                  <a:srgbClr val="FF0000"/>
                </a:solidFill>
              </a:rPr>
              <a:t>haiz tabela vb. bulundurulmalıdır.</a:t>
            </a:r>
            <a:endParaRPr lang="tr-TR" dirty="0"/>
          </a:p>
        </p:txBody>
      </p:sp>
      <p:pic>
        <p:nvPicPr>
          <p:cNvPr id="14" name="Picture 2" descr="O:\İGS Temel Eğitimi\Sunu resimler\1335006993-mavi-is-guvenligi-ekipmanlari.JPG"/>
          <p:cNvPicPr>
            <a:picLocks noChangeAspect="1" noChangeArrowheads="1"/>
          </p:cNvPicPr>
          <p:nvPr/>
        </p:nvPicPr>
        <p:blipFill>
          <a:blip r:embed="rId4" cstate="print"/>
          <a:srcRect/>
          <a:stretch>
            <a:fillRect/>
          </a:stretch>
        </p:blipFill>
        <p:spPr bwMode="auto">
          <a:xfrm>
            <a:off x="5868144" y="4559481"/>
            <a:ext cx="2888702" cy="1798333"/>
          </a:xfrm>
          <a:prstGeom prst="rect">
            <a:avLst/>
          </a:prstGeom>
          <a:noFill/>
        </p:spPr>
      </p:pic>
    </p:spTree>
    <p:extLst>
      <p:ext uri="{BB962C8B-B14F-4D97-AF65-F5344CB8AC3E}">
        <p14:creationId xmlns:p14="http://schemas.microsoft.com/office/powerpoint/2010/main" val="824920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251413" y="1352273"/>
            <a:ext cx="8641173" cy="2246769"/>
          </a:xfrm>
          <a:prstGeom prst="rect">
            <a:avLst/>
          </a:prstGeom>
        </p:spPr>
        <p:txBody>
          <a:bodyPr wrap="square">
            <a:spAutoFit/>
          </a:bodyPr>
          <a:lstStyle/>
          <a:p>
            <a:pPr lvl="0" algn="just" eaLnBrk="0" fontAlgn="base" hangingPunct="0">
              <a:spcBef>
                <a:spcPct val="0"/>
              </a:spcBef>
              <a:spcAft>
                <a:spcPct val="0"/>
              </a:spcAft>
              <a:tabLst>
                <a:tab pos="266700" algn="l"/>
              </a:tabLst>
            </a:pPr>
            <a:r>
              <a:rPr lang="tr-TR" sz="2000" b="1" dirty="0">
                <a:ea typeface="Times New Roman" pitchFamily="18" charset="0"/>
              </a:rPr>
              <a:t>İnsanı etkileyen  elektrik akımı mı yoksa gerilim mi</a:t>
            </a:r>
            <a:r>
              <a:rPr lang="tr-TR" sz="2000" b="1" dirty="0" smtClean="0">
                <a:ea typeface="Times New Roman" pitchFamily="18" charset="0"/>
              </a:rPr>
              <a:t>?</a:t>
            </a:r>
          </a:p>
          <a:p>
            <a:pPr lvl="0" algn="just" eaLnBrk="0" fontAlgn="base" hangingPunct="0">
              <a:spcBef>
                <a:spcPct val="0"/>
              </a:spcBef>
              <a:spcAft>
                <a:spcPct val="0"/>
              </a:spcAft>
              <a:tabLst>
                <a:tab pos="266700" algn="l"/>
              </a:tabLst>
            </a:pPr>
            <a:endParaRPr lang="tr-TR" sz="2000" b="1" dirty="0">
              <a:ea typeface="Times New Roman" pitchFamily="18" charset="0"/>
            </a:endParaRPr>
          </a:p>
          <a:p>
            <a:pPr lvl="0" algn="just" eaLnBrk="0" fontAlgn="base" hangingPunct="0">
              <a:spcBef>
                <a:spcPct val="0"/>
              </a:spcBef>
              <a:spcAft>
                <a:spcPct val="0"/>
              </a:spcAft>
              <a:tabLst>
                <a:tab pos="266700" algn="l"/>
              </a:tabLst>
            </a:pPr>
            <a:r>
              <a:rPr lang="tr-TR" sz="2000" b="1" dirty="0">
                <a:ea typeface="Times New Roman" pitchFamily="18" charset="0"/>
              </a:rPr>
              <a:t>İnsanoğlunun direnci 5 k</a:t>
            </a:r>
            <a:r>
              <a:rPr lang="el-GR" sz="2000" b="1" dirty="0">
                <a:ea typeface="Times New Roman" pitchFamily="18" charset="0"/>
              </a:rPr>
              <a:t>Ω </a:t>
            </a:r>
            <a:r>
              <a:rPr lang="tr-TR" sz="2000" b="1" dirty="0">
                <a:ea typeface="Times New Roman" pitchFamily="18" charset="0"/>
              </a:rPr>
              <a:t>ile 100 k</a:t>
            </a:r>
            <a:r>
              <a:rPr lang="el-GR" sz="2000" b="1" dirty="0">
                <a:ea typeface="Times New Roman" pitchFamily="18" charset="0"/>
              </a:rPr>
              <a:t>Ω </a:t>
            </a:r>
            <a:r>
              <a:rPr lang="tr-TR" sz="2000" b="1" dirty="0">
                <a:ea typeface="Times New Roman" pitchFamily="18" charset="0"/>
              </a:rPr>
              <a:t>arasında değişir.  İnsanı etkileyen akımdır. Herhangi bir kaza anında </a:t>
            </a:r>
            <a:r>
              <a:rPr lang="tr-TR" sz="2000" b="1" dirty="0" err="1">
                <a:ea typeface="Times New Roman" pitchFamily="18" charset="0"/>
              </a:rPr>
              <a:t>anında</a:t>
            </a:r>
            <a:r>
              <a:rPr lang="tr-TR" sz="2000" b="1" dirty="0">
                <a:ea typeface="Times New Roman" pitchFamily="18" charset="0"/>
              </a:rPr>
              <a:t> insan üzerinden geçen akım ne kadar küçük olursa etkisi de o derece küçük olur. Kaza anında insan üzerinden geçen akımı küçültmenin başlıca yolları; küçük gerilimlerle çalışmak ve kişisel koruyucu donanımları ve araç gereçleri kullanmaktır. </a:t>
            </a:r>
          </a:p>
        </p:txBody>
      </p:sp>
      <p:pic>
        <p:nvPicPr>
          <p:cNvPr id="15" name="Picture 7" descr="http://3.bp.blogspot.com/-LT8jcIqVgNQ/T-MjxBxFi7I/AAAAAAAAASo/tojXU8GAgwA/s1600/178923_10150943139676262_737619614_n.jpg"/>
          <p:cNvPicPr>
            <a:picLocks noChangeAspect="1" noChangeArrowheads="1"/>
          </p:cNvPicPr>
          <p:nvPr/>
        </p:nvPicPr>
        <p:blipFill>
          <a:blip r:embed="rId3" cstate="print"/>
          <a:srcRect/>
          <a:stretch>
            <a:fillRect/>
          </a:stretch>
        </p:blipFill>
        <p:spPr bwMode="auto">
          <a:xfrm>
            <a:off x="4903142" y="3387694"/>
            <a:ext cx="4104456" cy="2891362"/>
          </a:xfrm>
          <a:prstGeom prst="rect">
            <a:avLst/>
          </a:prstGeom>
          <a:noFill/>
        </p:spPr>
      </p:pic>
      <p:sp>
        <p:nvSpPr>
          <p:cNvPr id="6" name="Dikdörtgen 5"/>
          <p:cNvSpPr/>
          <p:nvPr/>
        </p:nvSpPr>
        <p:spPr>
          <a:xfrm>
            <a:off x="343139" y="3690270"/>
            <a:ext cx="4572000" cy="923330"/>
          </a:xfrm>
          <a:prstGeom prst="rect">
            <a:avLst/>
          </a:prstGeom>
        </p:spPr>
        <p:txBody>
          <a:bodyPr>
            <a:spAutoFit/>
          </a:bodyPr>
          <a:lstStyle/>
          <a:p>
            <a:pPr lvl="0" algn="just" fontAlgn="base">
              <a:spcBef>
                <a:spcPct val="0"/>
              </a:spcBef>
              <a:spcAft>
                <a:spcPct val="0"/>
              </a:spcAft>
            </a:pPr>
            <a:r>
              <a:rPr lang="tr-TR" b="1" dirty="0">
                <a:solidFill>
                  <a:srgbClr val="FF0000"/>
                </a:solidFill>
              </a:rPr>
              <a:t>W=I</a:t>
            </a:r>
            <a:r>
              <a:rPr lang="tr-TR" b="1" baseline="30000" dirty="0">
                <a:solidFill>
                  <a:srgbClr val="FF0000"/>
                </a:solidFill>
              </a:rPr>
              <a:t>2</a:t>
            </a:r>
            <a:r>
              <a:rPr lang="tr-TR" b="1" dirty="0">
                <a:solidFill>
                  <a:srgbClr val="FF0000"/>
                </a:solidFill>
              </a:rPr>
              <a:t>xRxt</a:t>
            </a:r>
          </a:p>
          <a:p>
            <a:pPr lvl="0" algn="just" fontAlgn="base">
              <a:spcBef>
                <a:spcPct val="0"/>
              </a:spcBef>
              <a:spcAft>
                <a:spcPct val="0"/>
              </a:spcAft>
            </a:pPr>
            <a:r>
              <a:rPr lang="tr-TR" b="1" dirty="0"/>
              <a:t>İfadesinden akımın geçmesiyle insan üzerinde harcanacak enerji hesaplanabilir. Burada,</a:t>
            </a:r>
          </a:p>
        </p:txBody>
      </p:sp>
      <p:sp>
        <p:nvSpPr>
          <p:cNvPr id="9" name="Dikdörtgen 8"/>
          <p:cNvSpPr/>
          <p:nvPr/>
        </p:nvSpPr>
        <p:spPr>
          <a:xfrm>
            <a:off x="343139" y="4689581"/>
            <a:ext cx="4572000" cy="1200329"/>
          </a:xfrm>
          <a:prstGeom prst="rect">
            <a:avLst/>
          </a:prstGeom>
        </p:spPr>
        <p:txBody>
          <a:bodyPr>
            <a:spAutoFit/>
          </a:bodyPr>
          <a:lstStyle/>
          <a:p>
            <a:pPr lvl="0" algn="just" fontAlgn="base">
              <a:spcBef>
                <a:spcPct val="0"/>
              </a:spcBef>
              <a:spcAft>
                <a:spcPct val="0"/>
              </a:spcAft>
            </a:pPr>
            <a:r>
              <a:rPr lang="tr-TR" b="1" dirty="0"/>
              <a:t>W : Enerji</a:t>
            </a:r>
          </a:p>
          <a:p>
            <a:pPr lvl="0" algn="just" fontAlgn="base">
              <a:spcBef>
                <a:spcPct val="0"/>
              </a:spcBef>
              <a:spcAft>
                <a:spcPct val="0"/>
              </a:spcAft>
            </a:pPr>
            <a:r>
              <a:rPr lang="tr-TR" b="1" dirty="0"/>
              <a:t>I   : Akım </a:t>
            </a:r>
          </a:p>
          <a:p>
            <a:pPr lvl="0" algn="just" fontAlgn="base">
              <a:spcBef>
                <a:spcPct val="0"/>
              </a:spcBef>
              <a:spcAft>
                <a:spcPct val="0"/>
              </a:spcAft>
            </a:pPr>
            <a:r>
              <a:rPr lang="tr-TR" b="1" dirty="0"/>
              <a:t>R : insanın direnci</a:t>
            </a:r>
          </a:p>
          <a:p>
            <a:pPr lvl="0" algn="just" fontAlgn="base">
              <a:spcBef>
                <a:spcPct val="0"/>
              </a:spcBef>
              <a:spcAft>
                <a:spcPct val="0"/>
              </a:spcAft>
            </a:pPr>
            <a:r>
              <a:rPr lang="tr-TR" b="1" dirty="0"/>
              <a:t>t  : zaman</a:t>
            </a:r>
          </a:p>
        </p:txBody>
      </p:sp>
    </p:spTree>
    <p:extLst>
      <p:ext uri="{BB962C8B-B14F-4D97-AF65-F5344CB8AC3E}">
        <p14:creationId xmlns:p14="http://schemas.microsoft.com/office/powerpoint/2010/main" val="127676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30</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7" descr="O:\İGS Temel Eğitimi\Sunu resimler\manevra çubuğu.jpg"/>
          <p:cNvPicPr>
            <a:picLocks noChangeAspect="1" noChangeArrowheads="1"/>
          </p:cNvPicPr>
          <p:nvPr/>
        </p:nvPicPr>
        <p:blipFill>
          <a:blip r:embed="rId3" cstate="print"/>
          <a:srcRect/>
          <a:stretch>
            <a:fillRect/>
          </a:stretch>
        </p:blipFill>
        <p:spPr bwMode="auto">
          <a:xfrm>
            <a:off x="3723629" y="2082481"/>
            <a:ext cx="2813298" cy="1963682"/>
          </a:xfrm>
          <a:prstGeom prst="rect">
            <a:avLst/>
          </a:prstGeom>
          <a:noFill/>
        </p:spPr>
      </p:pic>
      <p:pic>
        <p:nvPicPr>
          <p:cNvPr id="14" name="Picture 6" descr="http://www.onelektrik.com/images/ottotecnica2.jpg"/>
          <p:cNvPicPr>
            <a:picLocks noChangeAspect="1" noChangeArrowheads="1"/>
          </p:cNvPicPr>
          <p:nvPr/>
        </p:nvPicPr>
        <p:blipFill>
          <a:blip r:embed="rId4" cstate="print"/>
          <a:srcRect/>
          <a:stretch>
            <a:fillRect/>
          </a:stretch>
        </p:blipFill>
        <p:spPr bwMode="auto">
          <a:xfrm>
            <a:off x="309452" y="3641281"/>
            <a:ext cx="2030300" cy="1712220"/>
          </a:xfrm>
          <a:prstGeom prst="rect">
            <a:avLst/>
          </a:prstGeom>
          <a:noFill/>
        </p:spPr>
      </p:pic>
      <p:pic>
        <p:nvPicPr>
          <p:cNvPr id="15" name="Picture 2" descr="http://www.maksimumisguvenligi.com/images/upp/Image/kucuk/elok_k.jpg"/>
          <p:cNvPicPr>
            <a:picLocks noChangeAspect="1" noChangeArrowheads="1"/>
          </p:cNvPicPr>
          <p:nvPr/>
        </p:nvPicPr>
        <p:blipFill>
          <a:blip r:embed="rId5" cstate="print"/>
          <a:srcRect/>
          <a:stretch>
            <a:fillRect/>
          </a:stretch>
        </p:blipFill>
        <p:spPr bwMode="auto">
          <a:xfrm>
            <a:off x="6654800" y="1378154"/>
            <a:ext cx="2520280" cy="2520280"/>
          </a:xfrm>
          <a:prstGeom prst="rect">
            <a:avLst/>
          </a:prstGeom>
          <a:noFill/>
        </p:spPr>
      </p:pic>
      <p:pic>
        <p:nvPicPr>
          <p:cNvPr id="16" name="Picture 4" descr="http://www.izolehali.org/images/izole_hali_50000V.jpg"/>
          <p:cNvPicPr>
            <a:picLocks noChangeAspect="1" noChangeArrowheads="1"/>
          </p:cNvPicPr>
          <p:nvPr/>
        </p:nvPicPr>
        <p:blipFill>
          <a:blip r:embed="rId6" cstate="print"/>
          <a:srcRect/>
          <a:stretch>
            <a:fillRect/>
          </a:stretch>
        </p:blipFill>
        <p:spPr bwMode="auto">
          <a:xfrm>
            <a:off x="395536" y="1619492"/>
            <a:ext cx="2669097" cy="1740715"/>
          </a:xfrm>
          <a:prstGeom prst="rect">
            <a:avLst/>
          </a:prstGeom>
          <a:noFill/>
        </p:spPr>
      </p:pic>
      <p:pic>
        <p:nvPicPr>
          <p:cNvPr id="17" name="Picture 2" descr="O:\İGS Temel Eğitimi\Sunu resimler\1335006993-mavi-is-guvenligi-ekipmanlari.JPG"/>
          <p:cNvPicPr>
            <a:picLocks noChangeAspect="1" noChangeArrowheads="1"/>
          </p:cNvPicPr>
          <p:nvPr/>
        </p:nvPicPr>
        <p:blipFill>
          <a:blip r:embed="rId7" cstate="print"/>
          <a:srcRect/>
          <a:stretch>
            <a:fillRect/>
          </a:stretch>
        </p:blipFill>
        <p:spPr bwMode="auto">
          <a:xfrm>
            <a:off x="3123252" y="1540798"/>
            <a:ext cx="1948407" cy="1212962"/>
          </a:xfrm>
          <a:prstGeom prst="rect">
            <a:avLst/>
          </a:prstGeom>
          <a:noFill/>
        </p:spPr>
      </p:pic>
      <p:pic>
        <p:nvPicPr>
          <p:cNvPr id="18" name="Picture 8"/>
          <p:cNvPicPr>
            <a:picLocks noChangeAspect="1" noChangeArrowheads="1"/>
          </p:cNvPicPr>
          <p:nvPr/>
        </p:nvPicPr>
        <p:blipFill>
          <a:blip r:embed="rId8" cstate="print"/>
          <a:srcRect/>
          <a:stretch>
            <a:fillRect/>
          </a:stretch>
        </p:blipFill>
        <p:spPr bwMode="auto">
          <a:xfrm>
            <a:off x="2206958" y="4520708"/>
            <a:ext cx="6903010" cy="1628800"/>
          </a:xfrm>
          <a:prstGeom prst="rect">
            <a:avLst/>
          </a:prstGeom>
          <a:noFill/>
          <a:ln w="9525">
            <a:noFill/>
            <a:miter lim="800000"/>
            <a:headEnd/>
            <a:tailEnd/>
          </a:ln>
        </p:spPr>
      </p:pic>
    </p:spTree>
    <p:extLst>
      <p:ext uri="{BB962C8B-B14F-4D97-AF65-F5344CB8AC3E}">
        <p14:creationId xmlns:p14="http://schemas.microsoft.com/office/powerpoint/2010/main" val="3631156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31</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90128" y="1350399"/>
            <a:ext cx="8756870" cy="1292662"/>
          </a:xfrm>
          <a:prstGeom prst="rect">
            <a:avLst/>
          </a:prstGeom>
        </p:spPr>
        <p:txBody>
          <a:bodyPr wrap="square">
            <a:spAutoFit/>
          </a:bodyPr>
          <a:lstStyle/>
          <a:p>
            <a:pPr algn="just"/>
            <a:r>
              <a:rPr lang="tr-TR" sz="2400" b="1" dirty="0">
                <a:solidFill>
                  <a:srgbClr val="C00000"/>
                </a:solidFill>
              </a:rPr>
              <a:t>Akümülatör tesisleri</a:t>
            </a:r>
          </a:p>
          <a:p>
            <a:pPr algn="just"/>
            <a:r>
              <a:rPr lang="tr-TR" dirty="0">
                <a:solidFill>
                  <a:srgbClr val="C00000"/>
                </a:solidFill>
              </a:rPr>
              <a:t>Kurşun-asitli sabit akümülatör tesisleri, tabanı aside dayanıklı malzemeden yapılmış, iyi</a:t>
            </a:r>
          </a:p>
          <a:p>
            <a:pPr algn="just"/>
            <a:r>
              <a:rPr lang="tr-TR" dirty="0">
                <a:solidFill>
                  <a:srgbClr val="C00000"/>
                </a:solidFill>
              </a:rPr>
              <a:t>havalandırılmış ve özel yapılmış odalarda veya hücrelerde bulundurulmalıdır. Akümülatör</a:t>
            </a:r>
          </a:p>
          <a:p>
            <a:pPr algn="just"/>
            <a:r>
              <a:rPr lang="tr-TR" dirty="0">
                <a:solidFill>
                  <a:srgbClr val="C00000"/>
                </a:solidFill>
              </a:rPr>
              <a:t>odaları kuru havalı, serin ve sarsıntısız olmalı, sıcaklık değişmelerinden korunmalıdır.</a:t>
            </a:r>
            <a:endParaRPr lang="tr-TR" dirty="0">
              <a:solidFill>
                <a:srgbClr val="C00000"/>
              </a:solidFill>
            </a:endParaRPr>
          </a:p>
        </p:txBody>
      </p:sp>
      <p:pic>
        <p:nvPicPr>
          <p:cNvPr id="12" name="Picture 2"/>
          <p:cNvPicPr>
            <a:picLocks noChangeAspect="1" noChangeArrowheads="1"/>
          </p:cNvPicPr>
          <p:nvPr/>
        </p:nvPicPr>
        <p:blipFill>
          <a:blip r:embed="rId3" cstate="print"/>
          <a:srcRect/>
          <a:stretch>
            <a:fillRect/>
          </a:stretch>
        </p:blipFill>
        <p:spPr bwMode="auto">
          <a:xfrm>
            <a:off x="989817" y="2796707"/>
            <a:ext cx="6551613" cy="3096344"/>
          </a:xfrm>
          <a:prstGeom prst="rect">
            <a:avLst/>
          </a:prstGeom>
          <a:noFill/>
          <a:ln w="9525">
            <a:noFill/>
            <a:miter lim="800000"/>
            <a:headEnd/>
            <a:tailEnd/>
          </a:ln>
        </p:spPr>
      </p:pic>
    </p:spTree>
    <p:extLst>
      <p:ext uri="{BB962C8B-B14F-4D97-AF65-F5344CB8AC3E}">
        <p14:creationId xmlns:p14="http://schemas.microsoft.com/office/powerpoint/2010/main" val="2037404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32</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7" y="1337575"/>
            <a:ext cx="4572000" cy="2616101"/>
          </a:xfrm>
          <a:prstGeom prst="rect">
            <a:avLst/>
          </a:prstGeom>
        </p:spPr>
        <p:txBody>
          <a:bodyPr>
            <a:spAutoFit/>
          </a:bodyPr>
          <a:lstStyle/>
          <a:p>
            <a:pPr algn="just"/>
            <a:r>
              <a:rPr lang="tr-TR" sz="2000" b="1" dirty="0"/>
              <a:t>Seyyar İletkenler:</a:t>
            </a:r>
          </a:p>
          <a:p>
            <a:pPr algn="just"/>
            <a:r>
              <a:rPr lang="tr-TR" dirty="0">
                <a:solidFill>
                  <a:srgbClr val="C00000"/>
                </a:solidFill>
              </a:rPr>
              <a:t>İşyerlerinde sürekli olarak taşınabilir veya çekme iletkenler </a:t>
            </a:r>
            <a:r>
              <a:rPr lang="tr-TR" dirty="0">
                <a:solidFill>
                  <a:srgbClr val="350BCF"/>
                </a:solidFill>
              </a:rPr>
              <a:t>kullanılmamalıdır</a:t>
            </a:r>
            <a:r>
              <a:rPr lang="tr-TR" dirty="0">
                <a:solidFill>
                  <a:srgbClr val="C00000"/>
                </a:solidFill>
              </a:rPr>
              <a:t>. Ancak işin gereği olarak geçici olarak kullanılacağında gerekli iş güvenliği tedbirleri alınmalıdır.</a:t>
            </a:r>
          </a:p>
          <a:p>
            <a:pPr algn="just"/>
            <a:endParaRPr lang="tr-TR" dirty="0">
              <a:solidFill>
                <a:srgbClr val="C00000"/>
              </a:solidFill>
            </a:endParaRPr>
          </a:p>
          <a:p>
            <a:pPr algn="just"/>
            <a:r>
              <a:rPr lang="tr-TR" dirty="0">
                <a:solidFill>
                  <a:srgbClr val="C00000"/>
                </a:solidFill>
              </a:rPr>
              <a:t>Taşınabilir iletkenlerin kullanılması gereken yerlere yeteri sayıda ve uygun şekilde topraklanmış elektrik prizleri tesis edilmelidir. </a:t>
            </a:r>
          </a:p>
        </p:txBody>
      </p:sp>
      <p:sp>
        <p:nvSpPr>
          <p:cNvPr id="3" name="Dikdörtgen 2"/>
          <p:cNvSpPr/>
          <p:nvPr/>
        </p:nvSpPr>
        <p:spPr>
          <a:xfrm>
            <a:off x="5311102" y="1336500"/>
            <a:ext cx="3635896" cy="3508653"/>
          </a:xfrm>
          <a:prstGeom prst="rect">
            <a:avLst/>
          </a:prstGeom>
        </p:spPr>
        <p:txBody>
          <a:bodyPr wrap="square">
            <a:spAutoFit/>
          </a:bodyPr>
          <a:lstStyle/>
          <a:p>
            <a:pPr algn="just"/>
            <a:r>
              <a:rPr lang="tr-TR" sz="2400" b="1" dirty="0">
                <a:solidFill>
                  <a:srgbClr val="C00000"/>
                </a:solidFill>
              </a:rPr>
              <a:t>El aletleri</a:t>
            </a:r>
          </a:p>
          <a:p>
            <a:pPr algn="just"/>
            <a:r>
              <a:rPr lang="tr-TR" dirty="0">
                <a:solidFill>
                  <a:srgbClr val="C00000"/>
                </a:solidFill>
              </a:rPr>
              <a:t>Elektrik işlerinde kullanılan penseler, </a:t>
            </a:r>
            <a:r>
              <a:rPr lang="tr-TR" dirty="0" err="1">
                <a:solidFill>
                  <a:srgbClr val="C00000"/>
                </a:solidFill>
              </a:rPr>
              <a:t>kargaburunlar</a:t>
            </a:r>
            <a:r>
              <a:rPr lang="tr-TR" dirty="0">
                <a:solidFill>
                  <a:srgbClr val="C00000"/>
                </a:solidFill>
              </a:rPr>
              <a:t>, tornavidalar ve benzeri el aletleri uygun şekilde yalıtılmış ve yağdanlıkların, süpürgelerin, fırçaların ve diğer temizlik araçlarının sapları akım geçirmeyen malzemeden yapılmış olmalıdır. Elektrikli el aletleri iyi</a:t>
            </a:r>
          </a:p>
          <a:p>
            <a:pPr algn="just"/>
            <a:r>
              <a:rPr lang="tr-TR" dirty="0">
                <a:solidFill>
                  <a:srgbClr val="C00000"/>
                </a:solidFill>
              </a:rPr>
              <a:t>bir şekilde muhafaza edilmeli ve her an ise hazır şekilde bakımlı bulundurulmalıdır. </a:t>
            </a:r>
          </a:p>
        </p:txBody>
      </p:sp>
    </p:spTree>
    <p:extLst>
      <p:ext uri="{BB962C8B-B14F-4D97-AF65-F5344CB8AC3E}">
        <p14:creationId xmlns:p14="http://schemas.microsoft.com/office/powerpoint/2010/main" val="1824443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33</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25760" y="1259013"/>
            <a:ext cx="8694712" cy="3785652"/>
          </a:xfrm>
          <a:prstGeom prst="rect">
            <a:avLst/>
          </a:prstGeom>
        </p:spPr>
        <p:txBody>
          <a:bodyPr wrap="square">
            <a:spAutoFit/>
          </a:bodyPr>
          <a:lstStyle/>
          <a:p>
            <a:pPr algn="just"/>
            <a:r>
              <a:rPr lang="tr-TR" sz="2400" b="1" dirty="0">
                <a:solidFill>
                  <a:srgbClr val="C00000"/>
                </a:solidFill>
              </a:rPr>
              <a:t>Elektrik kaynak makinelerinde güvenlik:</a:t>
            </a:r>
          </a:p>
          <a:p>
            <a:pPr algn="just"/>
            <a:endParaRPr lang="tr-TR" dirty="0">
              <a:solidFill>
                <a:srgbClr val="C00000"/>
              </a:solidFill>
            </a:endParaRPr>
          </a:p>
          <a:p>
            <a:pPr algn="just"/>
            <a:r>
              <a:rPr lang="tr-TR" dirty="0">
                <a:solidFill>
                  <a:srgbClr val="C00000"/>
                </a:solidFill>
              </a:rPr>
              <a:t>Elektrik kaynak işlerinde ehil kaynakçılar çalıştırılmalıdır. Elektrik kaynağı işlerinde çalışan işçilere, işin özelliğine uygun kaynak maskesi, deri eldiven, yanmaz onluk, iş ayakkabısı gibi kişisel korunma araçları verilmelidir.</a:t>
            </a:r>
          </a:p>
          <a:p>
            <a:pPr algn="just"/>
            <a:endParaRPr lang="tr-TR" dirty="0">
              <a:solidFill>
                <a:srgbClr val="C00000"/>
              </a:solidFill>
            </a:endParaRPr>
          </a:p>
          <a:p>
            <a:pPr algn="just"/>
            <a:r>
              <a:rPr lang="tr-TR" dirty="0">
                <a:solidFill>
                  <a:srgbClr val="C00000"/>
                </a:solidFill>
              </a:rPr>
              <a:t>Elektrik kaynağı yapılan yerler, başka işçilerin çalıştığı yerlerden ayrı olmalı veya işçilerin çalışmasına engel olmayacak şekilde ışık geçirmeyen taşınmaz veya taşınabilir uygun paravanalarla ayrılmış olmalıdır.</a:t>
            </a:r>
          </a:p>
          <a:p>
            <a:pPr algn="just"/>
            <a:endParaRPr lang="tr-TR" dirty="0">
              <a:solidFill>
                <a:srgbClr val="C00000"/>
              </a:solidFill>
            </a:endParaRPr>
          </a:p>
          <a:p>
            <a:pPr algn="just"/>
            <a:r>
              <a:rPr lang="tr-TR" dirty="0">
                <a:solidFill>
                  <a:srgbClr val="C00000"/>
                </a:solidFill>
              </a:rPr>
              <a:t>Elektrik kaynağı sırasında ortama yayılan kaynak gaz ve dumanlarının intişar ettiği yerden emilerek dışarı atılması için alttan veya yandan çeken uygun havalandırma sistemi kurulmalıdır.</a:t>
            </a:r>
          </a:p>
        </p:txBody>
      </p:sp>
    </p:spTree>
    <p:extLst>
      <p:ext uri="{BB962C8B-B14F-4D97-AF65-F5344CB8AC3E}">
        <p14:creationId xmlns:p14="http://schemas.microsoft.com/office/powerpoint/2010/main" val="39005688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34</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6" y="1484784"/>
            <a:ext cx="8777251" cy="1200329"/>
          </a:xfrm>
          <a:prstGeom prst="rect">
            <a:avLst/>
          </a:prstGeom>
        </p:spPr>
        <p:txBody>
          <a:bodyPr wrap="square">
            <a:spAutoFit/>
          </a:bodyPr>
          <a:lstStyle/>
          <a:p>
            <a:pPr algn="just"/>
            <a:r>
              <a:rPr lang="tr-TR" dirty="0">
                <a:solidFill>
                  <a:srgbClr val="C00000"/>
                </a:solidFill>
              </a:rPr>
              <a:t>Statik Elektrik (veya durgun elektrik), belli bazı nedenlerle meydana gelen ve isminden de anlaşıldığı gibi, bir işe yaramayan ve zaman zaman arklar şeklinde boşalan elektriktir. Bu boşalma genel olarak kontrol altına alınamaz ve statik elektrikten faydalanılamaz. Bu kontrolsüz </a:t>
            </a:r>
            <a:r>
              <a:rPr lang="tr-TR" dirty="0" err="1">
                <a:solidFill>
                  <a:srgbClr val="C00000"/>
                </a:solidFill>
              </a:rPr>
              <a:t>güç,haliyle</a:t>
            </a:r>
            <a:r>
              <a:rPr lang="tr-TR" dirty="0">
                <a:solidFill>
                  <a:srgbClr val="C00000"/>
                </a:solidFill>
              </a:rPr>
              <a:t> bazı tehlikeler yaratabilir</a:t>
            </a:r>
            <a:endParaRPr lang="tr-TR" dirty="0">
              <a:solidFill>
                <a:srgbClr val="C00000"/>
              </a:solidFill>
            </a:endParaRPr>
          </a:p>
        </p:txBody>
      </p:sp>
      <p:pic>
        <p:nvPicPr>
          <p:cNvPr id="12" name="Picture 6" descr="http://4.bp.blogspot.com/-uSqtEDfb4AA/Tib4UD2bIII/AAAAAAAAAyQ/wOvOhFlhOuY/s320/statichairkidxi4.jpg"/>
          <p:cNvPicPr>
            <a:picLocks noChangeAspect="1" noChangeArrowheads="1"/>
          </p:cNvPicPr>
          <p:nvPr/>
        </p:nvPicPr>
        <p:blipFill>
          <a:blip r:embed="rId3" cstate="print"/>
          <a:srcRect/>
          <a:stretch>
            <a:fillRect/>
          </a:stretch>
        </p:blipFill>
        <p:spPr bwMode="auto">
          <a:xfrm>
            <a:off x="468062" y="2956128"/>
            <a:ext cx="4067944" cy="2448272"/>
          </a:xfrm>
          <a:prstGeom prst="rect">
            <a:avLst/>
          </a:prstGeom>
          <a:noFill/>
        </p:spPr>
      </p:pic>
      <p:pic>
        <p:nvPicPr>
          <p:cNvPr id="14" name="Picture 8" descr="http://esd.com.tr/wp-content/uploads/2013/01/statik-elektrik-1.jpg"/>
          <p:cNvPicPr>
            <a:picLocks noChangeAspect="1" noChangeArrowheads="1"/>
          </p:cNvPicPr>
          <p:nvPr/>
        </p:nvPicPr>
        <p:blipFill>
          <a:blip r:embed="rId4" cstate="print"/>
          <a:srcRect/>
          <a:stretch>
            <a:fillRect/>
          </a:stretch>
        </p:blipFill>
        <p:spPr bwMode="auto">
          <a:xfrm>
            <a:off x="4881273" y="2459464"/>
            <a:ext cx="4040043" cy="3949143"/>
          </a:xfrm>
          <a:prstGeom prst="rect">
            <a:avLst/>
          </a:prstGeom>
          <a:noFill/>
        </p:spPr>
      </p:pic>
    </p:spTree>
    <p:extLst>
      <p:ext uri="{BB962C8B-B14F-4D97-AF65-F5344CB8AC3E}">
        <p14:creationId xmlns:p14="http://schemas.microsoft.com/office/powerpoint/2010/main" val="3918237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35</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84873" y="1337410"/>
            <a:ext cx="4572000" cy="3139321"/>
          </a:xfrm>
          <a:prstGeom prst="rect">
            <a:avLst/>
          </a:prstGeom>
        </p:spPr>
        <p:txBody>
          <a:bodyPr>
            <a:spAutoFit/>
          </a:bodyPr>
          <a:lstStyle/>
          <a:p>
            <a:pPr algn="just"/>
            <a:r>
              <a:rPr lang="tr-TR" b="1" dirty="0"/>
              <a:t>Elektrik motorları</a:t>
            </a:r>
          </a:p>
          <a:p>
            <a:pPr algn="just"/>
            <a:r>
              <a:rPr lang="tr-TR" dirty="0">
                <a:solidFill>
                  <a:srgbClr val="C00000"/>
                </a:solidFill>
              </a:rPr>
              <a:t>Parlayıcı, patlayıcı maddelerin üretildiği, kullanıldığı ya da elden geçirildiği yerlerle, çalışmalar sırasında parlayabilen ve patlayabilen gaz, buhar, toz veya benzerlerinin çıktığı yerlerde bulunan elektrik motorlarının beşleme kablolarının başlıca kumanda tertibatı ile termik </a:t>
            </a:r>
            <a:r>
              <a:rPr lang="tr-TR" dirty="0" err="1">
                <a:solidFill>
                  <a:srgbClr val="C00000"/>
                </a:solidFill>
              </a:rPr>
              <a:t>starterleri</a:t>
            </a:r>
            <a:r>
              <a:rPr lang="tr-TR" dirty="0">
                <a:solidFill>
                  <a:srgbClr val="C00000"/>
                </a:solidFill>
              </a:rPr>
              <a:t>, akım kesicileri, komütatörleri, röleleri, dirençleri ve benzeri tertibatı ateşe dayanıklı ve izole edilmiş oda veya hücreler içine yerleştirilmelidir.</a:t>
            </a:r>
            <a:endParaRPr lang="tr-TR" dirty="0"/>
          </a:p>
        </p:txBody>
      </p:sp>
      <p:pic>
        <p:nvPicPr>
          <p:cNvPr id="12" name="Picture 4" descr="http://img27.imageshack.us/img27/1038/kollektr1.jpg"/>
          <p:cNvPicPr>
            <a:picLocks noChangeAspect="1" noChangeArrowheads="1"/>
          </p:cNvPicPr>
          <p:nvPr/>
        </p:nvPicPr>
        <p:blipFill>
          <a:blip r:embed="rId3" cstate="print"/>
          <a:srcRect/>
          <a:stretch>
            <a:fillRect/>
          </a:stretch>
        </p:blipFill>
        <p:spPr bwMode="auto">
          <a:xfrm>
            <a:off x="4741747" y="1690717"/>
            <a:ext cx="3227851" cy="2420888"/>
          </a:xfrm>
          <a:prstGeom prst="rect">
            <a:avLst/>
          </a:prstGeom>
          <a:noFill/>
        </p:spPr>
      </p:pic>
      <p:pic>
        <p:nvPicPr>
          <p:cNvPr id="14" name="Picture 2" descr="http://www.duruelektrik.com/dosyalar/site_resim/urunler/buyuk/9349454.jpg"/>
          <p:cNvPicPr>
            <a:picLocks noChangeAspect="1" noChangeArrowheads="1"/>
          </p:cNvPicPr>
          <p:nvPr/>
        </p:nvPicPr>
        <p:blipFill>
          <a:blip r:embed="rId4" cstate="print"/>
          <a:srcRect/>
          <a:stretch>
            <a:fillRect/>
          </a:stretch>
        </p:blipFill>
        <p:spPr bwMode="auto">
          <a:xfrm>
            <a:off x="5652120" y="3835275"/>
            <a:ext cx="3131840" cy="2493427"/>
          </a:xfrm>
          <a:prstGeom prst="rect">
            <a:avLst/>
          </a:prstGeom>
          <a:noFill/>
        </p:spPr>
      </p:pic>
    </p:spTree>
    <p:extLst>
      <p:ext uri="{BB962C8B-B14F-4D97-AF65-F5344CB8AC3E}">
        <p14:creationId xmlns:p14="http://schemas.microsoft.com/office/powerpoint/2010/main" val="654078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36</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83066" y="1372740"/>
            <a:ext cx="8763931" cy="2192908"/>
          </a:xfrm>
          <a:prstGeom prst="rect">
            <a:avLst/>
          </a:prstGeom>
        </p:spPr>
        <p:txBody>
          <a:bodyPr wrap="square">
            <a:spAutoFit/>
          </a:bodyPr>
          <a:lstStyle/>
          <a:p>
            <a:pPr algn="just"/>
            <a:r>
              <a:rPr lang="tr-TR" b="1" dirty="0"/>
              <a:t>Yıldırımdan korunma </a:t>
            </a:r>
          </a:p>
          <a:p>
            <a:pPr algn="just"/>
            <a:endParaRPr lang="tr-TR" sz="1050" dirty="0"/>
          </a:p>
          <a:p>
            <a:pPr algn="just"/>
            <a:r>
              <a:rPr lang="tr-TR" dirty="0">
                <a:solidFill>
                  <a:srgbClr val="C00000"/>
                </a:solidFill>
              </a:rPr>
              <a:t>Hava hatları ise uygun kapasitedeki </a:t>
            </a:r>
            <a:r>
              <a:rPr lang="tr-TR" dirty="0" err="1">
                <a:solidFill>
                  <a:srgbClr val="C00000"/>
                </a:solidFill>
              </a:rPr>
              <a:t>parafudrlar</a:t>
            </a:r>
            <a:r>
              <a:rPr lang="tr-TR" dirty="0">
                <a:solidFill>
                  <a:srgbClr val="C00000"/>
                </a:solidFill>
              </a:rPr>
              <a:t> ile korunmalıdır. Tamamen çelik konstrüksiyon binalarla sac ve borulardan imal edilmiş tank ve benzeri çelik depoların yeterli bir topraklamaya tabi tutulması bu hususun yetkili teknik eleman tarafından kontrol edilerek yeterliliğinin belgelendirilmesi zorunludur. Paratonerler ve yıldırıma karşı alınan diğer koruyucu tertibat en az yılda </a:t>
            </a:r>
            <a:r>
              <a:rPr lang="tr-TR" dirty="0">
                <a:solidFill>
                  <a:srgbClr val="C00000"/>
                </a:solidFill>
              </a:rPr>
              <a:t>1</a:t>
            </a:r>
            <a:r>
              <a:rPr lang="tr-TR" dirty="0">
                <a:solidFill>
                  <a:srgbClr val="C00000"/>
                </a:solidFill>
              </a:rPr>
              <a:t> defa ehliyetli </a:t>
            </a:r>
            <a:r>
              <a:rPr lang="tr-TR" dirty="0" err="1">
                <a:solidFill>
                  <a:srgbClr val="C00000"/>
                </a:solidFill>
              </a:rPr>
              <a:t>elektrikciye</a:t>
            </a:r>
            <a:r>
              <a:rPr lang="tr-TR" dirty="0">
                <a:solidFill>
                  <a:srgbClr val="C00000"/>
                </a:solidFill>
              </a:rPr>
              <a:t> kontrol ettirilmeli, düzenlenen belge işyerinde bulundurulmalıdır.</a:t>
            </a:r>
            <a:endParaRPr lang="tr-TR" dirty="0">
              <a:solidFill>
                <a:srgbClr val="C00000"/>
              </a:solidFill>
            </a:endParaRPr>
          </a:p>
        </p:txBody>
      </p:sp>
    </p:spTree>
    <p:extLst>
      <p:ext uri="{BB962C8B-B14F-4D97-AF65-F5344CB8AC3E}">
        <p14:creationId xmlns:p14="http://schemas.microsoft.com/office/powerpoint/2010/main" val="2580881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4211960" y="753426"/>
            <a:ext cx="8104610" cy="307777"/>
          </a:xfrm>
          <a:prstGeom prst="rect">
            <a:avLst/>
          </a:prstGeom>
        </p:spPr>
        <p:txBody>
          <a:bodyPr wrap="square">
            <a:spAutoFit/>
          </a:bodyPr>
          <a:lstStyle/>
          <a:p>
            <a:pPr algn="ctr">
              <a:defRPr/>
            </a:pPr>
            <a:r>
              <a:rPr lang="tr-TR" sz="1400" b="1">
                <a:solidFill>
                  <a:srgbClr val="7030A0"/>
                </a:solidFill>
              </a:rPr>
              <a:t>TOPRAKLAMA</a:t>
            </a:r>
            <a:endParaRPr lang="tr-TR" sz="1400" b="1" dirty="0">
              <a:solidFill>
                <a:srgbClr val="7030A0"/>
              </a:solidFill>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37</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12" name="Dikdörtgen 11"/>
          <p:cNvSpPr/>
          <p:nvPr/>
        </p:nvSpPr>
        <p:spPr>
          <a:xfrm>
            <a:off x="2621" y="1321386"/>
            <a:ext cx="9144000" cy="2831544"/>
          </a:xfrm>
          <a:prstGeom prst="rect">
            <a:avLst/>
          </a:prstGeom>
        </p:spPr>
        <p:txBody>
          <a:bodyPr wrap="square">
            <a:spAutoFit/>
          </a:bodyPr>
          <a:lstStyle/>
          <a:p>
            <a:pPr algn="just"/>
            <a:r>
              <a:rPr lang="tr-TR" dirty="0">
                <a:solidFill>
                  <a:srgbClr val="C00000"/>
                </a:solidFill>
              </a:rPr>
              <a:t>Alternatif ve doğru akımlı çalışan çıplak metal kısımlı elektrik cihazları uygun şekilde topraklanmalıdır. Topraklama tesisatı, </a:t>
            </a:r>
            <a:r>
              <a:rPr lang="tr-TR" dirty="0" err="1">
                <a:solidFill>
                  <a:srgbClr val="C00000"/>
                </a:solidFill>
              </a:rPr>
              <a:t>yürürlülükteki</a:t>
            </a:r>
            <a:r>
              <a:rPr lang="tr-TR" dirty="0">
                <a:solidFill>
                  <a:srgbClr val="C00000"/>
                </a:solidFill>
              </a:rPr>
              <a:t> Topraklamalar Yönetmeliği ve Elektrik İç Tesisleri Yönetmeliği hükümlerine uygun olarak yapılmalı ve işletilmelidir.</a:t>
            </a:r>
          </a:p>
          <a:p>
            <a:pPr algn="just"/>
            <a:endParaRPr lang="tr-TR" sz="800" dirty="0">
              <a:solidFill>
                <a:srgbClr val="C00000"/>
              </a:solidFill>
            </a:endParaRPr>
          </a:p>
          <a:p>
            <a:pPr algn="just"/>
            <a:r>
              <a:rPr lang="tr-TR" dirty="0">
                <a:solidFill>
                  <a:srgbClr val="C00000"/>
                </a:solidFill>
              </a:rPr>
              <a:t>Topraklama devresi bir hata gerilimi sonucu cihaz gövdesinde tehlikeli gerilim oluşturmayacak şekilde ve bağlandığı cihazın izolesinde meydana gelebilecek en büyük kaçağı toprağa iletecek kapasitede olmalıdır.</a:t>
            </a:r>
          </a:p>
          <a:p>
            <a:pPr algn="just"/>
            <a:endParaRPr lang="tr-TR" sz="800" dirty="0">
              <a:solidFill>
                <a:srgbClr val="C00000"/>
              </a:solidFill>
            </a:endParaRPr>
          </a:p>
          <a:p>
            <a:pPr algn="just"/>
            <a:r>
              <a:rPr lang="tr-TR" dirty="0">
                <a:solidFill>
                  <a:srgbClr val="C00000"/>
                </a:solidFill>
              </a:rPr>
              <a:t>Elektrik iletkenlerinin mahfazaları, metal mahfaza boruları, elektrik teçhizatının metal koruyucuları ve diğer gerilim altında bulunmayan yalıtılmış kısımları uygun şekilde topraklanmalıdır.</a:t>
            </a:r>
            <a:endParaRPr lang="tr-TR" dirty="0">
              <a:solidFill>
                <a:srgbClr val="C00000"/>
              </a:solidFill>
            </a:endParaRPr>
          </a:p>
        </p:txBody>
      </p:sp>
      <p:sp>
        <p:nvSpPr>
          <p:cNvPr id="2" name="Dikdörtgen 1"/>
          <p:cNvSpPr/>
          <p:nvPr/>
        </p:nvSpPr>
        <p:spPr>
          <a:xfrm>
            <a:off x="84872" y="4152930"/>
            <a:ext cx="8862125" cy="1754326"/>
          </a:xfrm>
          <a:prstGeom prst="rect">
            <a:avLst/>
          </a:prstGeom>
        </p:spPr>
        <p:txBody>
          <a:bodyPr wrap="square">
            <a:spAutoFit/>
          </a:bodyPr>
          <a:lstStyle/>
          <a:p>
            <a:pPr algn="just"/>
            <a:r>
              <a:rPr lang="tr-TR" b="1" dirty="0"/>
              <a:t>Topraklama kontrolü</a:t>
            </a:r>
          </a:p>
          <a:p>
            <a:pPr algn="just"/>
            <a:endParaRPr lang="tr-TR" b="1" dirty="0">
              <a:solidFill>
                <a:srgbClr val="C00000"/>
              </a:solidFill>
            </a:endParaRPr>
          </a:p>
          <a:p>
            <a:pPr algn="just"/>
            <a:r>
              <a:rPr lang="tr-TR" dirty="0">
                <a:solidFill>
                  <a:srgbClr val="C00000"/>
                </a:solidFill>
              </a:rPr>
              <a:t>Topraklama tesisatı periyodik olarak en az yılda bir, yer değiştirebilen işletme elemanları için altı ayda bir defa yetkili teknik elemanlar tarafından muayene ve ölçümleri yapılmalıdır.</a:t>
            </a:r>
          </a:p>
          <a:p>
            <a:pPr algn="just"/>
            <a:endParaRPr lang="tr-TR" dirty="0">
              <a:solidFill>
                <a:srgbClr val="C00000"/>
              </a:solidFill>
            </a:endParaRPr>
          </a:p>
          <a:p>
            <a:pPr algn="just"/>
            <a:r>
              <a:rPr lang="tr-TR" dirty="0">
                <a:solidFill>
                  <a:srgbClr val="C00000"/>
                </a:solidFill>
              </a:rPr>
              <a:t>Yapılan muayene, ölçüm ve kontrol </a:t>
            </a:r>
            <a:r>
              <a:rPr lang="tr-TR" dirty="0" smtClean="0">
                <a:solidFill>
                  <a:srgbClr val="C00000"/>
                </a:solidFill>
              </a:rPr>
              <a:t>sonucu </a:t>
            </a:r>
            <a:r>
              <a:rPr lang="tr-TR" dirty="0">
                <a:solidFill>
                  <a:srgbClr val="C00000"/>
                </a:solidFill>
              </a:rPr>
              <a:t>düzenlenecek belge, </a:t>
            </a:r>
            <a:r>
              <a:rPr lang="tr-TR" dirty="0" smtClean="0">
                <a:solidFill>
                  <a:srgbClr val="C00000"/>
                </a:solidFill>
              </a:rPr>
              <a:t>işyerinde </a:t>
            </a:r>
            <a:r>
              <a:rPr lang="tr-TR" dirty="0">
                <a:solidFill>
                  <a:srgbClr val="C00000"/>
                </a:solidFill>
              </a:rPr>
              <a:t>bulundurulmalıdır</a:t>
            </a:r>
            <a:endParaRPr lang="tr-TR" dirty="0"/>
          </a:p>
        </p:txBody>
      </p:sp>
    </p:spTree>
    <p:extLst>
      <p:ext uri="{BB962C8B-B14F-4D97-AF65-F5344CB8AC3E}">
        <p14:creationId xmlns:p14="http://schemas.microsoft.com/office/powerpoint/2010/main" val="3476434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38</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323528" y="1321386"/>
            <a:ext cx="8496944" cy="3970318"/>
          </a:xfrm>
          <a:prstGeom prst="rect">
            <a:avLst/>
          </a:prstGeom>
        </p:spPr>
        <p:txBody>
          <a:bodyPr wrap="square">
            <a:spAutoFit/>
          </a:bodyPr>
          <a:lstStyle/>
          <a:p>
            <a:pPr algn="just"/>
            <a:r>
              <a:rPr lang="tr-TR" b="1" dirty="0"/>
              <a:t>Topraklama kontrolü</a:t>
            </a:r>
          </a:p>
          <a:p>
            <a:pPr algn="just"/>
            <a:endParaRPr lang="tr-TR" b="1" dirty="0">
              <a:solidFill>
                <a:srgbClr val="C00000"/>
              </a:solidFill>
            </a:endParaRPr>
          </a:p>
          <a:p>
            <a:pPr algn="just"/>
            <a:r>
              <a:rPr lang="tr-TR" dirty="0">
                <a:solidFill>
                  <a:srgbClr val="C00000"/>
                </a:solidFill>
              </a:rPr>
              <a:t>Kontrol, ölçüm ve muayenelerde ölçüm noktaları, motor </a:t>
            </a:r>
            <a:r>
              <a:rPr lang="tr-TR" dirty="0" err="1">
                <a:solidFill>
                  <a:srgbClr val="C00000"/>
                </a:solidFill>
              </a:rPr>
              <a:t>gucleri</a:t>
            </a:r>
            <a:r>
              <a:rPr lang="tr-TR" dirty="0">
                <a:solidFill>
                  <a:srgbClr val="C00000"/>
                </a:solidFill>
              </a:rPr>
              <a:t>, çalışma gerilimi, motor nominal akımı, sigorta </a:t>
            </a:r>
            <a:r>
              <a:rPr lang="tr-TR" dirty="0" err="1">
                <a:solidFill>
                  <a:srgbClr val="C00000"/>
                </a:solidFill>
              </a:rPr>
              <a:t>acma</a:t>
            </a:r>
            <a:r>
              <a:rPr lang="tr-TR" dirty="0">
                <a:solidFill>
                  <a:srgbClr val="C00000"/>
                </a:solidFill>
              </a:rPr>
              <a:t> akımı, iletken tertibi, ölçülen topraklama direnci, hesaplanan topraklama direnci ve sonuçlar belgede </a:t>
            </a:r>
            <a:r>
              <a:rPr lang="tr-TR" dirty="0" err="1">
                <a:solidFill>
                  <a:srgbClr val="C00000"/>
                </a:solidFill>
              </a:rPr>
              <a:t>açıkca</a:t>
            </a:r>
            <a:r>
              <a:rPr lang="tr-TR" dirty="0">
                <a:solidFill>
                  <a:srgbClr val="C00000"/>
                </a:solidFill>
              </a:rPr>
              <a:t> belirtilmelidir. Kontrol, ölçüm ve muayeneler, Elektrik Tesislerinde Topraklama </a:t>
            </a:r>
            <a:r>
              <a:rPr lang="tr-TR" dirty="0" err="1">
                <a:solidFill>
                  <a:srgbClr val="C00000"/>
                </a:solidFill>
              </a:rPr>
              <a:t>Yonetmeliği’nin</a:t>
            </a:r>
            <a:r>
              <a:rPr lang="tr-TR" dirty="0">
                <a:solidFill>
                  <a:srgbClr val="C00000"/>
                </a:solidFill>
              </a:rPr>
              <a:t> Madde 7/Ek-P hükümleri çerçevesinde yapılmalıdır.</a:t>
            </a:r>
          </a:p>
          <a:p>
            <a:pPr algn="just"/>
            <a:endParaRPr lang="tr-TR" dirty="0">
              <a:solidFill>
                <a:srgbClr val="C00000"/>
              </a:solidFill>
            </a:endParaRPr>
          </a:p>
          <a:p>
            <a:pPr algn="just"/>
            <a:r>
              <a:rPr lang="tr-TR" dirty="0">
                <a:solidFill>
                  <a:srgbClr val="C00000"/>
                </a:solidFill>
              </a:rPr>
              <a:t>Elektrik üretim, iletim ve dağıtım tesislerinin topraklama tesisatı, hatlar hariç 2 yılda bir, enerji nakil ve dağıtım hatlarının topraklamaları ise en </a:t>
            </a:r>
            <a:r>
              <a:rPr lang="tr-TR" dirty="0" err="1">
                <a:solidFill>
                  <a:srgbClr val="C00000"/>
                </a:solidFill>
              </a:rPr>
              <a:t>gec</a:t>
            </a:r>
            <a:r>
              <a:rPr lang="tr-TR" dirty="0">
                <a:solidFill>
                  <a:srgbClr val="C00000"/>
                </a:solidFill>
              </a:rPr>
              <a:t> 5 yılda bir muayene, ölçme ve denetlemeye tabi tutulmalı, ölçüm sonuçları kaydedilmelidir. Toprak hatları kolay muayene edilecek şekilde çekilmiş olmalıdır. Toprak bağlantı hatları açık çekildiği taktirde mekanik ve kimyasal etkilerden korunmuş olmalıdır.</a:t>
            </a:r>
          </a:p>
          <a:p>
            <a:pPr algn="just"/>
            <a:endParaRPr lang="tr-TR" dirty="0">
              <a:solidFill>
                <a:srgbClr val="C00000"/>
              </a:solidFill>
            </a:endParaRPr>
          </a:p>
        </p:txBody>
      </p:sp>
    </p:spTree>
    <p:extLst>
      <p:ext uri="{BB962C8B-B14F-4D97-AF65-F5344CB8AC3E}">
        <p14:creationId xmlns:p14="http://schemas.microsoft.com/office/powerpoint/2010/main" val="3500298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39</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6" y="1484784"/>
            <a:ext cx="8777251" cy="1915909"/>
          </a:xfrm>
          <a:prstGeom prst="rect">
            <a:avLst/>
          </a:prstGeom>
        </p:spPr>
        <p:txBody>
          <a:bodyPr wrap="square">
            <a:spAutoFit/>
          </a:bodyPr>
          <a:lstStyle/>
          <a:p>
            <a:pPr algn="just"/>
            <a:r>
              <a:rPr lang="tr-TR" b="1" dirty="0"/>
              <a:t>Koruma iletkeni</a:t>
            </a:r>
          </a:p>
          <a:p>
            <a:pPr algn="just"/>
            <a:endParaRPr lang="tr-TR" sz="1050" b="1" dirty="0">
              <a:solidFill>
                <a:schemeClr val="bg2"/>
              </a:solidFill>
            </a:endParaRPr>
          </a:p>
          <a:p>
            <a:pPr algn="just"/>
            <a:r>
              <a:rPr lang="tr-TR" dirty="0">
                <a:solidFill>
                  <a:srgbClr val="C00000"/>
                </a:solidFill>
              </a:rPr>
              <a:t>Taşınabilir çıplak metal kısımlı elektrikli el aletlerinin topraklanması, topraklama elemanı bulunan fiş ve prizlerle yapılmalı, yüksek </a:t>
            </a:r>
            <a:r>
              <a:rPr lang="tr-TR" dirty="0" err="1">
                <a:solidFill>
                  <a:srgbClr val="C00000"/>
                </a:solidFill>
              </a:rPr>
              <a:t>amperajlı</a:t>
            </a:r>
            <a:r>
              <a:rPr lang="tr-TR" dirty="0">
                <a:solidFill>
                  <a:srgbClr val="C00000"/>
                </a:solidFill>
              </a:rPr>
              <a:t> prizler üzerinde ayrıca bir şalter bulundurulmalı, bunlara akım sağlayan kablolar dağınık bulundurulmamalı, geçitlerde yüksekten geçirilmelidir. Aletler, beşleme kablosu içinde bulunan özel topraklama iletkeni ile topraklanmalıdır.</a:t>
            </a:r>
            <a:endParaRPr lang="tr-TR" dirty="0"/>
          </a:p>
        </p:txBody>
      </p:sp>
      <p:sp>
        <p:nvSpPr>
          <p:cNvPr id="3" name="Dikdörtgen 2"/>
          <p:cNvSpPr/>
          <p:nvPr/>
        </p:nvSpPr>
        <p:spPr>
          <a:xfrm>
            <a:off x="169745" y="3422945"/>
            <a:ext cx="8777251" cy="2677656"/>
          </a:xfrm>
          <a:prstGeom prst="rect">
            <a:avLst/>
          </a:prstGeom>
        </p:spPr>
        <p:txBody>
          <a:bodyPr wrap="square">
            <a:spAutoFit/>
          </a:bodyPr>
          <a:lstStyle/>
          <a:p>
            <a:pPr algn="just"/>
            <a:r>
              <a:rPr lang="tr-TR" dirty="0">
                <a:solidFill>
                  <a:srgbClr val="C00000"/>
                </a:solidFill>
              </a:rPr>
              <a:t>Koruma iletkenlerinin bağlantısı tam bir iletkenlik sağlayacak biçimde yapılmalıdır.</a:t>
            </a:r>
          </a:p>
          <a:p>
            <a:pPr algn="just"/>
            <a:endParaRPr lang="tr-TR" sz="800" dirty="0">
              <a:solidFill>
                <a:srgbClr val="C00000"/>
              </a:solidFill>
            </a:endParaRPr>
          </a:p>
          <a:p>
            <a:pPr algn="just"/>
            <a:r>
              <a:rPr lang="tr-TR" dirty="0">
                <a:solidFill>
                  <a:srgbClr val="C00000"/>
                </a:solidFill>
              </a:rPr>
              <a:t>Koruma iletkenli bir koruma sisteminde kullanılan elektrikli araçlar topraksız prizlerden ve </a:t>
            </a:r>
            <a:r>
              <a:rPr lang="sv-SE" dirty="0">
                <a:solidFill>
                  <a:srgbClr val="C00000"/>
                </a:solidFill>
              </a:rPr>
              <a:t>koruma düzeni olmayan tesisattan beslenmemelidir.</a:t>
            </a:r>
            <a:endParaRPr lang="tr-TR" dirty="0">
              <a:solidFill>
                <a:srgbClr val="C00000"/>
              </a:solidFill>
            </a:endParaRPr>
          </a:p>
          <a:p>
            <a:pPr algn="just"/>
            <a:endParaRPr lang="sv-SE" sz="800" dirty="0">
              <a:solidFill>
                <a:srgbClr val="C00000"/>
              </a:solidFill>
            </a:endParaRPr>
          </a:p>
          <a:p>
            <a:pPr algn="just"/>
            <a:r>
              <a:rPr lang="tr-TR" dirty="0">
                <a:solidFill>
                  <a:srgbClr val="C00000"/>
                </a:solidFill>
              </a:rPr>
              <a:t>Koruma iletkeni olarak kullanılan yalıtılmış iletkenler ve sıfır iletkeni özel olarak belli renklerde işaretlenmiş olmalıdır. Bu işaret başka iletkenler için kullanılamamalıdır. </a:t>
            </a:r>
          </a:p>
          <a:p>
            <a:pPr algn="just"/>
            <a:endParaRPr lang="tr-TR" sz="800" dirty="0">
              <a:solidFill>
                <a:srgbClr val="C00000"/>
              </a:solidFill>
            </a:endParaRPr>
          </a:p>
          <a:p>
            <a:pPr algn="just"/>
            <a:r>
              <a:rPr lang="tr-TR" dirty="0">
                <a:solidFill>
                  <a:srgbClr val="C00000"/>
                </a:solidFill>
              </a:rPr>
              <a:t>Koruma iletkeni özenle döşenmiş olmalı, toprak işareti ile belirtilmiş olan bağlantı noktalarına bağlanmalıdır. Koruma iletkeninin ve bağlama yerlerinin kendiliğinden gevşememesi önlenmelidir.</a:t>
            </a:r>
            <a:endParaRPr lang="tr-TR" dirty="0">
              <a:solidFill>
                <a:srgbClr val="C00000"/>
              </a:solidFill>
            </a:endParaRPr>
          </a:p>
        </p:txBody>
      </p:sp>
    </p:spTree>
    <p:extLst>
      <p:ext uri="{BB962C8B-B14F-4D97-AF65-F5344CB8AC3E}">
        <p14:creationId xmlns:p14="http://schemas.microsoft.com/office/powerpoint/2010/main" val="16141677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3" name="Dikdörtgen 2"/>
          <p:cNvSpPr/>
          <p:nvPr/>
        </p:nvSpPr>
        <p:spPr>
          <a:xfrm>
            <a:off x="182240" y="1592031"/>
            <a:ext cx="4079971" cy="3416320"/>
          </a:xfrm>
          <a:prstGeom prst="rect">
            <a:avLst/>
          </a:prstGeom>
        </p:spPr>
        <p:txBody>
          <a:bodyPr wrap="square">
            <a:spAutoFit/>
          </a:bodyPr>
          <a:lstStyle/>
          <a:p>
            <a:r>
              <a:rPr lang="tr-TR" b="1" dirty="0">
                <a:solidFill>
                  <a:srgbClr val="C00000"/>
                </a:solidFill>
              </a:rPr>
              <a:t>Küçük gerilim: </a:t>
            </a:r>
            <a:r>
              <a:rPr lang="tr-TR" dirty="0">
                <a:solidFill>
                  <a:srgbClr val="C00000"/>
                </a:solidFill>
              </a:rPr>
              <a:t>Anma gerilimi </a:t>
            </a:r>
            <a:r>
              <a:rPr lang="tr-TR" b="1" dirty="0">
                <a:solidFill>
                  <a:srgbClr val="C00000"/>
                </a:solidFill>
              </a:rPr>
              <a:t>50 </a:t>
            </a:r>
            <a:r>
              <a:rPr lang="tr-TR" b="1" dirty="0" err="1">
                <a:solidFill>
                  <a:srgbClr val="C00000"/>
                </a:solidFill>
              </a:rPr>
              <a:t>Volt</a:t>
            </a:r>
            <a:r>
              <a:rPr lang="tr-TR" dirty="0" err="1">
                <a:solidFill>
                  <a:srgbClr val="C00000"/>
                </a:solidFill>
              </a:rPr>
              <a:t>’a</a:t>
            </a:r>
            <a:r>
              <a:rPr lang="tr-TR" dirty="0">
                <a:solidFill>
                  <a:srgbClr val="C00000"/>
                </a:solidFill>
              </a:rPr>
              <a:t> kadar olan gerilim değeridir.</a:t>
            </a:r>
          </a:p>
          <a:p>
            <a:endParaRPr lang="tr-TR" dirty="0">
              <a:solidFill>
                <a:srgbClr val="C00000"/>
              </a:solidFill>
            </a:endParaRPr>
          </a:p>
          <a:p>
            <a:r>
              <a:rPr lang="tr-TR" b="1" dirty="0">
                <a:solidFill>
                  <a:srgbClr val="C00000"/>
                </a:solidFill>
              </a:rPr>
              <a:t>Tehlikeli gerilim: </a:t>
            </a:r>
            <a:r>
              <a:rPr lang="tr-TR" dirty="0">
                <a:solidFill>
                  <a:srgbClr val="C00000"/>
                </a:solidFill>
              </a:rPr>
              <a:t>Etkin değeri </a:t>
            </a:r>
            <a:r>
              <a:rPr lang="tr-TR" b="1" dirty="0">
                <a:solidFill>
                  <a:srgbClr val="C00000"/>
                </a:solidFill>
              </a:rPr>
              <a:t>Alternatif akımda 50 Volt</a:t>
            </a:r>
            <a:r>
              <a:rPr lang="tr-TR" dirty="0">
                <a:solidFill>
                  <a:srgbClr val="C00000"/>
                </a:solidFill>
              </a:rPr>
              <a:t>’ un </a:t>
            </a:r>
            <a:r>
              <a:rPr lang="tr-TR" b="1" dirty="0">
                <a:solidFill>
                  <a:srgbClr val="C00000"/>
                </a:solidFill>
              </a:rPr>
              <a:t>doğru akımda 120 Volt’ un </a:t>
            </a:r>
            <a:r>
              <a:rPr lang="tr-TR" dirty="0">
                <a:solidFill>
                  <a:srgbClr val="C00000"/>
                </a:solidFill>
              </a:rPr>
              <a:t>üstünde olan, yüksek gerilimde ise, hata süresine bağlı olarak değişen gerilimdir</a:t>
            </a:r>
          </a:p>
          <a:p>
            <a:endParaRPr lang="tr-TR" dirty="0">
              <a:solidFill>
                <a:srgbClr val="C00000"/>
              </a:solidFill>
            </a:endParaRPr>
          </a:p>
          <a:p>
            <a:r>
              <a:rPr lang="tr-TR" b="1" dirty="0" err="1">
                <a:solidFill>
                  <a:srgbClr val="C00000"/>
                </a:solidFill>
              </a:rPr>
              <a:t>Alcak</a:t>
            </a:r>
            <a:r>
              <a:rPr lang="tr-TR" b="1" dirty="0">
                <a:solidFill>
                  <a:srgbClr val="C00000"/>
                </a:solidFill>
              </a:rPr>
              <a:t> gerilim: </a:t>
            </a:r>
            <a:r>
              <a:rPr lang="tr-TR" dirty="0">
                <a:solidFill>
                  <a:srgbClr val="C00000"/>
                </a:solidFill>
              </a:rPr>
              <a:t>Etkin değeri </a:t>
            </a:r>
            <a:r>
              <a:rPr lang="tr-TR" b="1" dirty="0">
                <a:solidFill>
                  <a:srgbClr val="C00000"/>
                </a:solidFill>
              </a:rPr>
              <a:t>1000 Volt </a:t>
            </a:r>
            <a:r>
              <a:rPr lang="tr-TR" dirty="0">
                <a:solidFill>
                  <a:srgbClr val="C00000"/>
                </a:solidFill>
              </a:rPr>
              <a:t>ya da </a:t>
            </a:r>
            <a:r>
              <a:rPr lang="tr-TR" b="1" dirty="0">
                <a:solidFill>
                  <a:srgbClr val="C00000"/>
                </a:solidFill>
              </a:rPr>
              <a:t>1000 Volt’ un altında</a:t>
            </a:r>
            <a:r>
              <a:rPr lang="tr-TR" dirty="0">
                <a:solidFill>
                  <a:srgbClr val="C00000"/>
                </a:solidFill>
              </a:rPr>
              <a:t> olan fazlar arası </a:t>
            </a:r>
            <a:r>
              <a:rPr lang="tr-TR" b="1" dirty="0">
                <a:solidFill>
                  <a:srgbClr val="C00000"/>
                </a:solidFill>
              </a:rPr>
              <a:t>gerilimdir.</a:t>
            </a:r>
            <a:endParaRPr lang="tr-TR" b="1" dirty="0">
              <a:solidFill>
                <a:srgbClr val="C00000"/>
              </a:solidFill>
            </a:endParaRPr>
          </a:p>
        </p:txBody>
      </p:sp>
      <p:pic>
        <p:nvPicPr>
          <p:cNvPr id="16" name="Picture 2" descr="http://1.bp.blogspot.com/-uxt2EmYNzGw/TzJ8IFKeSWI/AAAAAAAAAHQ/lR7xwa10daU/s1600/2009-03-14_112844.png"/>
          <p:cNvPicPr>
            <a:picLocks noChangeAspect="1" noChangeArrowheads="1"/>
          </p:cNvPicPr>
          <p:nvPr/>
        </p:nvPicPr>
        <p:blipFill>
          <a:blip r:embed="rId3" cstate="print"/>
          <a:srcRect/>
          <a:stretch>
            <a:fillRect/>
          </a:stretch>
        </p:blipFill>
        <p:spPr bwMode="auto">
          <a:xfrm>
            <a:off x="4262211" y="3300191"/>
            <a:ext cx="4684787" cy="2240550"/>
          </a:xfrm>
          <a:prstGeom prst="rect">
            <a:avLst/>
          </a:prstGeom>
          <a:noFill/>
        </p:spPr>
      </p:pic>
      <p:sp>
        <p:nvSpPr>
          <p:cNvPr id="12" name="Dikdörtgen 11"/>
          <p:cNvSpPr/>
          <p:nvPr/>
        </p:nvSpPr>
        <p:spPr>
          <a:xfrm>
            <a:off x="4262211" y="1592031"/>
            <a:ext cx="4572000" cy="1200329"/>
          </a:xfrm>
          <a:prstGeom prst="rect">
            <a:avLst/>
          </a:prstGeom>
        </p:spPr>
        <p:txBody>
          <a:bodyPr>
            <a:spAutoFit/>
          </a:bodyPr>
          <a:lstStyle/>
          <a:p>
            <a:r>
              <a:rPr lang="tr-TR" b="1" dirty="0">
                <a:solidFill>
                  <a:srgbClr val="C00000"/>
                </a:solidFill>
              </a:rPr>
              <a:t>Yüksek </a:t>
            </a:r>
            <a:r>
              <a:rPr lang="tr-TR" b="1" dirty="0" err="1">
                <a:solidFill>
                  <a:srgbClr val="C00000"/>
                </a:solidFill>
              </a:rPr>
              <a:t>gerilim:</a:t>
            </a:r>
            <a:r>
              <a:rPr lang="tr-TR" dirty="0" err="1">
                <a:solidFill>
                  <a:srgbClr val="C00000"/>
                </a:solidFill>
              </a:rPr>
              <a:t>Etkin</a:t>
            </a:r>
            <a:r>
              <a:rPr lang="tr-TR" dirty="0">
                <a:solidFill>
                  <a:srgbClr val="C00000"/>
                </a:solidFill>
              </a:rPr>
              <a:t> değeri 1000 Volt’ un üzerindeki fazlar arası gerilimdir.</a:t>
            </a:r>
          </a:p>
          <a:p>
            <a:endParaRPr lang="tr-TR" dirty="0">
              <a:solidFill>
                <a:srgbClr val="C00000"/>
              </a:solidFill>
            </a:endParaRPr>
          </a:p>
          <a:p>
            <a:r>
              <a:rPr lang="tr-TR" b="1" dirty="0">
                <a:solidFill>
                  <a:srgbClr val="C00000"/>
                </a:solidFill>
              </a:rPr>
              <a:t>Frekans(Hz): </a:t>
            </a:r>
            <a:r>
              <a:rPr lang="tr-TR" dirty="0">
                <a:solidFill>
                  <a:srgbClr val="C00000"/>
                </a:solidFill>
              </a:rPr>
              <a:t>Birim zamandaki salınım sayısıdır</a:t>
            </a:r>
            <a:r>
              <a:rPr lang="tr-TR" dirty="0" smtClean="0">
                <a:solidFill>
                  <a:srgbClr val="C00000"/>
                </a:solidFill>
              </a:rPr>
              <a:t>.</a:t>
            </a:r>
            <a:endParaRPr lang="tr-TR" dirty="0">
              <a:solidFill>
                <a:srgbClr val="C00000"/>
              </a:solidFill>
            </a:endParaRPr>
          </a:p>
        </p:txBody>
      </p:sp>
    </p:spTree>
    <p:extLst>
      <p:ext uri="{BB962C8B-B14F-4D97-AF65-F5344CB8AC3E}">
        <p14:creationId xmlns:p14="http://schemas.microsoft.com/office/powerpoint/2010/main" val="1969310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40</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309272" y="1484784"/>
            <a:ext cx="8439191" cy="2308324"/>
          </a:xfrm>
          <a:prstGeom prst="rect">
            <a:avLst/>
          </a:prstGeom>
        </p:spPr>
        <p:txBody>
          <a:bodyPr wrap="square">
            <a:spAutoFit/>
          </a:bodyPr>
          <a:lstStyle/>
          <a:p>
            <a:pPr algn="just"/>
            <a:r>
              <a:rPr lang="tr-TR" b="1" dirty="0">
                <a:solidFill>
                  <a:schemeClr val="accent1"/>
                </a:solidFill>
              </a:rPr>
              <a:t>Kacak akım rölesi</a:t>
            </a:r>
          </a:p>
          <a:p>
            <a:pPr algn="just"/>
            <a:endParaRPr lang="tr-TR" b="1" dirty="0"/>
          </a:p>
          <a:p>
            <a:pPr algn="just"/>
            <a:r>
              <a:rPr lang="tr-TR" dirty="0">
                <a:solidFill>
                  <a:srgbClr val="C00000"/>
                </a:solidFill>
              </a:rPr>
              <a:t>Elektrikli el aletleri üzerinde meydana gelebilecek kaçakların tehlikeli gerilim seviyesine gelmeden önce alete gelen elektrik devresini kesen kacak akım röleleri de uygun bir iş güvenliği tedbiridir. Topraklamalı aletlerde topraklama devresindeki kesinti halinde aletin elektrik devresini kesen bir </a:t>
            </a:r>
            <a:r>
              <a:rPr lang="tr-TR" dirty="0" err="1">
                <a:solidFill>
                  <a:srgbClr val="C00000"/>
                </a:solidFill>
              </a:rPr>
              <a:t>kontaktörün</a:t>
            </a:r>
            <a:r>
              <a:rPr lang="tr-TR" dirty="0">
                <a:solidFill>
                  <a:srgbClr val="C00000"/>
                </a:solidFill>
              </a:rPr>
              <a:t> bulunması şekli de geçerli sayılır. </a:t>
            </a:r>
          </a:p>
          <a:p>
            <a:pPr algn="just"/>
            <a:r>
              <a:rPr lang="tr-TR" dirty="0">
                <a:solidFill>
                  <a:srgbClr val="C00000"/>
                </a:solidFill>
              </a:rPr>
              <a:t>Ana panolarda </a:t>
            </a:r>
            <a:r>
              <a:rPr lang="tr-TR" dirty="0">
                <a:solidFill>
                  <a:srgbClr val="C00000"/>
                </a:solidFill>
              </a:rPr>
              <a:t>300</a:t>
            </a:r>
            <a:r>
              <a:rPr lang="tr-TR" dirty="0">
                <a:solidFill>
                  <a:srgbClr val="C00000"/>
                </a:solidFill>
              </a:rPr>
              <a:t>mA </a:t>
            </a:r>
            <a:r>
              <a:rPr lang="tr-TR" dirty="0" err="1">
                <a:solidFill>
                  <a:srgbClr val="C00000"/>
                </a:solidFill>
              </a:rPr>
              <a:t>lik</a:t>
            </a:r>
            <a:r>
              <a:rPr lang="tr-TR" dirty="0">
                <a:solidFill>
                  <a:srgbClr val="C00000"/>
                </a:solidFill>
              </a:rPr>
              <a:t> tali panolarda </a:t>
            </a:r>
            <a:r>
              <a:rPr lang="tr-TR" dirty="0">
                <a:solidFill>
                  <a:srgbClr val="C00000"/>
                </a:solidFill>
              </a:rPr>
              <a:t>30</a:t>
            </a:r>
            <a:r>
              <a:rPr lang="tr-TR" dirty="0">
                <a:solidFill>
                  <a:srgbClr val="C00000"/>
                </a:solidFill>
              </a:rPr>
              <a:t> </a:t>
            </a:r>
            <a:r>
              <a:rPr lang="tr-TR" dirty="0" err="1">
                <a:solidFill>
                  <a:srgbClr val="C00000"/>
                </a:solidFill>
              </a:rPr>
              <a:t>mA</a:t>
            </a:r>
            <a:r>
              <a:rPr lang="tr-TR" dirty="0">
                <a:solidFill>
                  <a:srgbClr val="C00000"/>
                </a:solidFill>
              </a:rPr>
              <a:t> </a:t>
            </a:r>
            <a:r>
              <a:rPr lang="tr-TR" dirty="0" err="1">
                <a:solidFill>
                  <a:srgbClr val="C00000"/>
                </a:solidFill>
              </a:rPr>
              <a:t>lik</a:t>
            </a:r>
            <a:r>
              <a:rPr lang="tr-TR" dirty="0">
                <a:solidFill>
                  <a:srgbClr val="C00000"/>
                </a:solidFill>
              </a:rPr>
              <a:t> Kaçak Akım Rölelerinin konulması yasal zorunluluktur.</a:t>
            </a:r>
            <a:endParaRPr lang="tr-TR" dirty="0">
              <a:solidFill>
                <a:srgbClr val="C00000"/>
              </a:solidFill>
            </a:endParaRPr>
          </a:p>
        </p:txBody>
      </p:sp>
    </p:spTree>
    <p:extLst>
      <p:ext uri="{BB962C8B-B14F-4D97-AF65-F5344CB8AC3E}">
        <p14:creationId xmlns:p14="http://schemas.microsoft.com/office/powerpoint/2010/main" val="1733576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41</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2555776" y="1304534"/>
            <a:ext cx="3662092" cy="369332"/>
          </a:xfrm>
          <a:prstGeom prst="rect">
            <a:avLst/>
          </a:prstGeom>
        </p:spPr>
        <p:txBody>
          <a:bodyPr wrap="none">
            <a:spAutoFit/>
          </a:bodyPr>
          <a:lstStyle/>
          <a:p>
            <a:pPr algn="ctr">
              <a:defRPr/>
            </a:pPr>
            <a:r>
              <a:rPr lang="tr-TR" b="1" dirty="0">
                <a:solidFill>
                  <a:srgbClr val="7030A0"/>
                </a:solidFill>
              </a:rPr>
              <a:t>ELEKTRİK KAZALARINDA İLK YARDIM</a:t>
            </a:r>
          </a:p>
        </p:txBody>
      </p:sp>
      <p:sp>
        <p:nvSpPr>
          <p:cNvPr id="3" name="Dikdörtgen 2"/>
          <p:cNvSpPr/>
          <p:nvPr/>
        </p:nvSpPr>
        <p:spPr>
          <a:xfrm>
            <a:off x="269776" y="1699349"/>
            <a:ext cx="8677222" cy="2469907"/>
          </a:xfrm>
          <a:prstGeom prst="rect">
            <a:avLst/>
          </a:prstGeom>
        </p:spPr>
        <p:txBody>
          <a:bodyPr wrap="square">
            <a:spAutoFit/>
          </a:bodyPr>
          <a:lstStyle/>
          <a:p>
            <a:pPr algn="just"/>
            <a:r>
              <a:rPr lang="tr-TR" dirty="0"/>
              <a:t>Elektrik kazalarında ilk iş olarak enerji kesilmelidir. Bu mümkün değilse kazaya uğrayan kişinin elektrikle olan teması ortadan kaldırılmalıdır. Bunun için o an çevrede bulunabilen kuru tahta parçası, giyim eşyası gibi yalıtkan maddelerle temas yerine müdahale edilerek kişinin elektrikle teması kesilmelidir.  Kaza anında kazaya müdahale eden kişinin kazazedeye temas etmemesi gerekir.</a:t>
            </a:r>
          </a:p>
          <a:p>
            <a:pPr algn="just"/>
            <a:endParaRPr lang="tr-TR" sz="1050" dirty="0"/>
          </a:p>
          <a:p>
            <a:pPr algn="just"/>
            <a:r>
              <a:rPr lang="tr-TR" dirty="0"/>
              <a:t>Kazalıya gerekiyorsa doktor gelene kadar suni teneffüs uygulanmalıdır. Suni teneffüsün amacı kazazedenin akciğerlerine gerekli havayı doldurmaktır. </a:t>
            </a:r>
            <a:r>
              <a:rPr lang="tr-TR" dirty="0" smtClean="0"/>
              <a:t>Unutulmamalıdır </a:t>
            </a:r>
            <a:r>
              <a:rPr lang="tr-TR" dirty="0"/>
              <a:t>ki ancak kalp durmuş ise suni teneffüs yapılır</a:t>
            </a:r>
            <a:r>
              <a:rPr lang="tr-TR" dirty="0" smtClean="0"/>
              <a:t>. Bunun </a:t>
            </a:r>
            <a:r>
              <a:rPr lang="tr-TR" dirty="0"/>
              <a:t>için;</a:t>
            </a:r>
            <a:endParaRPr lang="tr-TR" dirty="0"/>
          </a:p>
        </p:txBody>
      </p:sp>
    </p:spTree>
    <p:extLst>
      <p:ext uri="{BB962C8B-B14F-4D97-AF65-F5344CB8AC3E}">
        <p14:creationId xmlns:p14="http://schemas.microsoft.com/office/powerpoint/2010/main" val="1627385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42</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2555776" y="1304534"/>
            <a:ext cx="3662092" cy="369332"/>
          </a:xfrm>
          <a:prstGeom prst="rect">
            <a:avLst/>
          </a:prstGeom>
        </p:spPr>
        <p:txBody>
          <a:bodyPr wrap="none">
            <a:spAutoFit/>
          </a:bodyPr>
          <a:lstStyle/>
          <a:p>
            <a:pPr algn="ctr">
              <a:defRPr/>
            </a:pPr>
            <a:r>
              <a:rPr lang="tr-TR" b="1" dirty="0">
                <a:solidFill>
                  <a:srgbClr val="7030A0"/>
                </a:solidFill>
              </a:rPr>
              <a:t>ELEKTRİK KAZALARINDA İLK YARDIM</a:t>
            </a:r>
          </a:p>
        </p:txBody>
      </p:sp>
      <p:sp>
        <p:nvSpPr>
          <p:cNvPr id="6" name="Dikdörtgen 5"/>
          <p:cNvSpPr/>
          <p:nvPr/>
        </p:nvSpPr>
        <p:spPr>
          <a:xfrm>
            <a:off x="134910" y="1781647"/>
            <a:ext cx="8812088" cy="3293209"/>
          </a:xfrm>
          <a:prstGeom prst="rect">
            <a:avLst/>
          </a:prstGeom>
        </p:spPr>
        <p:txBody>
          <a:bodyPr wrap="square">
            <a:spAutoFit/>
          </a:bodyPr>
          <a:lstStyle/>
          <a:p>
            <a:pPr algn="just"/>
            <a:r>
              <a:rPr lang="tr-TR" dirty="0" smtClean="0">
                <a:solidFill>
                  <a:srgbClr val="C00000"/>
                </a:solidFill>
              </a:rPr>
              <a:t>1. Kazazedenin </a:t>
            </a:r>
            <a:r>
              <a:rPr lang="tr-TR" dirty="0">
                <a:solidFill>
                  <a:srgbClr val="C00000"/>
                </a:solidFill>
              </a:rPr>
              <a:t>vücudunu sıkan kemer, kravatı vs. çıkarılır.</a:t>
            </a:r>
          </a:p>
          <a:p>
            <a:pPr marL="514350" indent="-514350" algn="just"/>
            <a:endParaRPr lang="tr-TR" sz="500" dirty="0">
              <a:solidFill>
                <a:srgbClr val="C00000"/>
              </a:solidFill>
            </a:endParaRPr>
          </a:p>
          <a:p>
            <a:pPr algn="just"/>
            <a:r>
              <a:rPr lang="tr-TR" dirty="0">
                <a:solidFill>
                  <a:srgbClr val="C00000"/>
                </a:solidFill>
              </a:rPr>
              <a:t>2. Kalbin çalışıp çalışmadığı kontrol edilir. Bunun için hastanın nabzına bakılır. Nabız atmıyorsa suni teneffüs yapılır.</a:t>
            </a:r>
          </a:p>
          <a:p>
            <a:pPr algn="just"/>
            <a:endParaRPr lang="tr-TR" sz="500" dirty="0">
              <a:solidFill>
                <a:srgbClr val="C00000"/>
              </a:solidFill>
            </a:endParaRPr>
          </a:p>
          <a:p>
            <a:pPr algn="just"/>
            <a:r>
              <a:rPr lang="tr-TR" dirty="0">
                <a:solidFill>
                  <a:srgbClr val="C00000"/>
                </a:solidFill>
              </a:rPr>
              <a:t>3. Kazazedenin ağzında sakız, takma diş gibi şeyler varsa çıkarılır.</a:t>
            </a:r>
          </a:p>
          <a:p>
            <a:pPr algn="just"/>
            <a:endParaRPr lang="tr-TR" sz="800" dirty="0">
              <a:solidFill>
                <a:srgbClr val="C00000"/>
              </a:solidFill>
            </a:endParaRPr>
          </a:p>
          <a:p>
            <a:pPr algn="just"/>
            <a:r>
              <a:rPr lang="tr-TR" dirty="0">
                <a:solidFill>
                  <a:srgbClr val="C00000"/>
                </a:solidFill>
              </a:rPr>
              <a:t>4. Kazazedenin başı mümkün olduğu kadar arkaya eğik tutulur. Bu arada şoktan dolayı dilinin solunum yolunu tıkaması ihtimaline karşı hastanın ağzı açılarak </a:t>
            </a:r>
            <a:r>
              <a:rPr lang="tr-TR" dirty="0" smtClean="0">
                <a:solidFill>
                  <a:srgbClr val="C00000"/>
                </a:solidFill>
              </a:rPr>
              <a:t>dili dışarıya </a:t>
            </a:r>
            <a:r>
              <a:rPr lang="tr-TR" dirty="0">
                <a:solidFill>
                  <a:srgbClr val="C00000"/>
                </a:solidFill>
              </a:rPr>
              <a:t>çekilmelidir.</a:t>
            </a:r>
          </a:p>
          <a:p>
            <a:pPr algn="just"/>
            <a:endParaRPr lang="tr-TR" sz="500" dirty="0">
              <a:solidFill>
                <a:srgbClr val="C00000"/>
              </a:solidFill>
            </a:endParaRPr>
          </a:p>
          <a:p>
            <a:pPr algn="just"/>
            <a:r>
              <a:rPr lang="tr-TR" dirty="0">
                <a:solidFill>
                  <a:srgbClr val="C00000"/>
                </a:solidFill>
              </a:rPr>
              <a:t>5. Mendil veya başka bir kumaş parçasıyla kazazedenin ağzı kapatılarak ya da doğrudan doğruya hastanın ağzından hava verilir. Bu işlem dakikada 10 – 12 kez tekrarlanır.</a:t>
            </a:r>
          </a:p>
          <a:p>
            <a:pPr algn="just"/>
            <a:endParaRPr lang="tr-TR" sz="500" dirty="0">
              <a:solidFill>
                <a:srgbClr val="C00000"/>
              </a:solidFill>
            </a:endParaRPr>
          </a:p>
          <a:p>
            <a:pPr algn="just"/>
            <a:r>
              <a:rPr lang="tr-TR" dirty="0">
                <a:solidFill>
                  <a:srgbClr val="C00000"/>
                </a:solidFill>
              </a:rPr>
              <a:t>6. Kazazede nefes alıp vermeye başlayınca </a:t>
            </a:r>
            <a:r>
              <a:rPr lang="tr-TR" dirty="0" err="1">
                <a:solidFill>
                  <a:srgbClr val="C00000"/>
                </a:solidFill>
              </a:rPr>
              <a:t>duzgün</a:t>
            </a:r>
            <a:r>
              <a:rPr lang="tr-TR" dirty="0">
                <a:solidFill>
                  <a:srgbClr val="C00000"/>
                </a:solidFill>
              </a:rPr>
              <a:t> bir şekilde yatırıp doktorun gelmesini beklenir.</a:t>
            </a:r>
            <a:endParaRPr lang="tr-TR" dirty="0">
              <a:solidFill>
                <a:srgbClr val="C00000"/>
              </a:solidFill>
            </a:endParaRPr>
          </a:p>
        </p:txBody>
      </p:sp>
    </p:spTree>
    <p:extLst>
      <p:ext uri="{BB962C8B-B14F-4D97-AF65-F5344CB8AC3E}">
        <p14:creationId xmlns:p14="http://schemas.microsoft.com/office/powerpoint/2010/main" val="1249063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43</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pic>
        <p:nvPicPr>
          <p:cNvPr id="12" name="Picture 4" descr="Mu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957305" y="1292026"/>
            <a:ext cx="7847935" cy="50366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77459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5</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7" y="1202027"/>
            <a:ext cx="4572000" cy="2585323"/>
          </a:xfrm>
          <a:prstGeom prst="rect">
            <a:avLst/>
          </a:prstGeom>
        </p:spPr>
        <p:txBody>
          <a:bodyPr>
            <a:spAutoFit/>
          </a:bodyPr>
          <a:lstStyle/>
          <a:p>
            <a:pPr algn="just"/>
            <a:endParaRPr lang="tr-TR" dirty="0">
              <a:solidFill>
                <a:srgbClr val="C00000"/>
              </a:solidFill>
            </a:endParaRPr>
          </a:p>
          <a:p>
            <a:pPr algn="just"/>
            <a:r>
              <a:rPr lang="tr-TR" b="1" dirty="0">
                <a:solidFill>
                  <a:srgbClr val="C00000"/>
                </a:solidFill>
              </a:rPr>
              <a:t>Elektrik kuvvetli akım tesisleri: </a:t>
            </a:r>
            <a:r>
              <a:rPr lang="tr-TR" dirty="0">
                <a:solidFill>
                  <a:srgbClr val="C00000"/>
                </a:solidFill>
              </a:rPr>
              <a:t>İnsanlar, diğer canlılar ve eşyalar için bazı durumlarda (yaklaşma, dokunma vb.) tehlikeli olabilmeli ve elektrik enerjisinin üretilmesini, özelliğinin değiştirilmesini, biriktirilmesini, iletilmesini, dağıtılmasını ve mekanik enerjiye, ışığa, kimyasal enerjiye vb. enerjilere dönüştürülerek kullanılmasını sağlayan tesislere denir.</a:t>
            </a:r>
            <a:endParaRPr lang="tr-TR" dirty="0">
              <a:solidFill>
                <a:srgbClr val="C00000"/>
              </a:solidFill>
            </a:endParaRPr>
          </a:p>
        </p:txBody>
      </p:sp>
      <p:sp>
        <p:nvSpPr>
          <p:cNvPr id="3" name="Dikdörtgen 2"/>
          <p:cNvSpPr/>
          <p:nvPr/>
        </p:nvSpPr>
        <p:spPr>
          <a:xfrm>
            <a:off x="4861718" y="1462081"/>
            <a:ext cx="4237691" cy="3693319"/>
          </a:xfrm>
          <a:prstGeom prst="rect">
            <a:avLst/>
          </a:prstGeom>
        </p:spPr>
        <p:txBody>
          <a:bodyPr wrap="square">
            <a:spAutoFit/>
          </a:bodyPr>
          <a:lstStyle/>
          <a:p>
            <a:pPr algn="just"/>
            <a:r>
              <a:rPr lang="tr-TR" b="1" dirty="0">
                <a:solidFill>
                  <a:srgbClr val="C00000"/>
                </a:solidFill>
              </a:rPr>
              <a:t>Elektrik iç tesisleri: </a:t>
            </a:r>
            <a:r>
              <a:rPr lang="tr-TR" dirty="0">
                <a:solidFill>
                  <a:srgbClr val="C00000"/>
                </a:solidFill>
              </a:rPr>
              <a:t>Yapıların içinde veya bu yapılara ek olarak kurulmuş tesisler dışındaki her turlu alçak gerilim tesisleri, evlere ait, bağ, bahçe tesisleri, sürekli tesislerin</a:t>
            </a:r>
          </a:p>
          <a:p>
            <a:pPr algn="just"/>
            <a:r>
              <a:rPr lang="tr-TR" dirty="0">
                <a:solidFill>
                  <a:srgbClr val="C00000"/>
                </a:solidFill>
              </a:rPr>
              <a:t>işletemeye açılmasına kadar kurulmuş geçici tesisler.</a:t>
            </a:r>
          </a:p>
          <a:p>
            <a:pPr algn="just"/>
            <a:endParaRPr lang="tr-TR" b="1" dirty="0">
              <a:solidFill>
                <a:srgbClr val="C00000"/>
              </a:solidFill>
            </a:endParaRPr>
          </a:p>
          <a:p>
            <a:pPr algn="just"/>
            <a:r>
              <a:rPr lang="tr-TR" b="1" dirty="0">
                <a:solidFill>
                  <a:srgbClr val="C00000"/>
                </a:solidFill>
              </a:rPr>
              <a:t>Dokunma gerilimi: </a:t>
            </a:r>
            <a:r>
              <a:rPr lang="tr-TR" dirty="0">
                <a:solidFill>
                  <a:srgbClr val="C00000"/>
                </a:solidFill>
              </a:rPr>
              <a:t>İletken kısımlarla toprak arasında ortaya çıkan bir toprak hatası esnasında topraklama geriliminin insan tarafından elden ele veya elden ayağa </a:t>
            </a:r>
            <a:r>
              <a:rPr lang="tr-TR" dirty="0" err="1">
                <a:solidFill>
                  <a:srgbClr val="C00000"/>
                </a:solidFill>
              </a:rPr>
              <a:t>köprülenen</a:t>
            </a:r>
            <a:r>
              <a:rPr lang="tr-TR" dirty="0">
                <a:solidFill>
                  <a:srgbClr val="C00000"/>
                </a:solidFill>
              </a:rPr>
              <a:t> bölümüdür.</a:t>
            </a:r>
            <a:endParaRPr lang="tr-TR" dirty="0">
              <a:solidFill>
                <a:srgbClr val="C00000"/>
              </a:solidFill>
            </a:endParaRPr>
          </a:p>
        </p:txBody>
      </p:sp>
      <p:pic>
        <p:nvPicPr>
          <p:cNvPr id="12" name="Picture 2"/>
          <p:cNvPicPr>
            <a:picLocks noChangeAspect="1" noChangeArrowheads="1"/>
          </p:cNvPicPr>
          <p:nvPr/>
        </p:nvPicPr>
        <p:blipFill>
          <a:blip r:embed="rId3" cstate="print"/>
          <a:srcRect/>
          <a:stretch>
            <a:fillRect/>
          </a:stretch>
        </p:blipFill>
        <p:spPr bwMode="auto">
          <a:xfrm>
            <a:off x="344051" y="3814869"/>
            <a:ext cx="4359508" cy="2206419"/>
          </a:xfrm>
          <a:prstGeom prst="rect">
            <a:avLst/>
          </a:prstGeom>
          <a:noFill/>
          <a:ln w="9525">
            <a:noFill/>
            <a:miter lim="800000"/>
            <a:headEnd/>
            <a:tailEnd/>
          </a:ln>
        </p:spPr>
      </p:pic>
    </p:spTree>
    <p:extLst>
      <p:ext uri="{BB962C8B-B14F-4D97-AF65-F5344CB8AC3E}">
        <p14:creationId xmlns:p14="http://schemas.microsoft.com/office/powerpoint/2010/main" val="3271361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6</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7" y="1412776"/>
            <a:ext cx="4572000" cy="2308324"/>
          </a:xfrm>
          <a:prstGeom prst="rect">
            <a:avLst/>
          </a:prstGeom>
        </p:spPr>
        <p:txBody>
          <a:bodyPr>
            <a:spAutoFit/>
          </a:bodyPr>
          <a:lstStyle/>
          <a:p>
            <a:pPr algn="just"/>
            <a:r>
              <a:rPr lang="tr-TR" b="1" dirty="0">
                <a:solidFill>
                  <a:srgbClr val="C00000"/>
                </a:solidFill>
              </a:rPr>
              <a:t>Adım gerilimi: </a:t>
            </a:r>
            <a:r>
              <a:rPr lang="tr-TR" dirty="0">
                <a:solidFill>
                  <a:srgbClr val="C00000"/>
                </a:solidFill>
              </a:rPr>
              <a:t>Topraklama geriliminin insanın 1 metre’ </a:t>
            </a:r>
            <a:r>
              <a:rPr lang="tr-TR" dirty="0" err="1">
                <a:solidFill>
                  <a:srgbClr val="C00000"/>
                </a:solidFill>
              </a:rPr>
              <a:t>lik</a:t>
            </a:r>
            <a:r>
              <a:rPr lang="tr-TR" dirty="0">
                <a:solidFill>
                  <a:srgbClr val="C00000"/>
                </a:solidFill>
              </a:rPr>
              <a:t> adım açıklığı ile </a:t>
            </a:r>
            <a:r>
              <a:rPr lang="tr-TR" dirty="0" err="1">
                <a:solidFill>
                  <a:srgbClr val="C00000"/>
                </a:solidFill>
              </a:rPr>
              <a:t>köprüleyebildiği</a:t>
            </a:r>
            <a:r>
              <a:rPr lang="tr-TR" dirty="0">
                <a:solidFill>
                  <a:srgbClr val="C00000"/>
                </a:solidFill>
              </a:rPr>
              <a:t> bölümdür. Bu durumda akım yolu ayaktan ayağadır.</a:t>
            </a:r>
          </a:p>
          <a:p>
            <a:pPr algn="just"/>
            <a:r>
              <a:rPr lang="tr-TR" b="1" dirty="0" smtClean="0">
                <a:solidFill>
                  <a:srgbClr val="C00000"/>
                </a:solidFill>
              </a:rPr>
              <a:t>Koruma </a:t>
            </a:r>
            <a:r>
              <a:rPr lang="tr-TR" b="1" dirty="0">
                <a:solidFill>
                  <a:srgbClr val="C00000"/>
                </a:solidFill>
              </a:rPr>
              <a:t>topraklaması: </a:t>
            </a:r>
            <a:r>
              <a:rPr lang="tr-TR" dirty="0">
                <a:solidFill>
                  <a:srgbClr val="C00000"/>
                </a:solidFill>
              </a:rPr>
              <a:t>Gerilim altında olmayan iletken tesis bölümlerinin </a:t>
            </a:r>
            <a:r>
              <a:rPr lang="tr-TR" dirty="0" err="1">
                <a:solidFill>
                  <a:srgbClr val="C00000"/>
                </a:solidFill>
              </a:rPr>
              <a:t>topraklayıcılara</a:t>
            </a:r>
            <a:r>
              <a:rPr lang="tr-TR" dirty="0">
                <a:solidFill>
                  <a:srgbClr val="C00000"/>
                </a:solidFill>
              </a:rPr>
              <a:t> veya topraklanmış bölümlere doğrudan doğruya bağlanmasıdır.</a:t>
            </a:r>
          </a:p>
        </p:txBody>
      </p:sp>
      <p:pic>
        <p:nvPicPr>
          <p:cNvPr id="12" name="Picture 2"/>
          <p:cNvPicPr>
            <a:picLocks noChangeAspect="1" noChangeArrowheads="1"/>
          </p:cNvPicPr>
          <p:nvPr/>
        </p:nvPicPr>
        <p:blipFill>
          <a:blip r:embed="rId3" cstate="print"/>
          <a:srcRect/>
          <a:stretch>
            <a:fillRect/>
          </a:stretch>
        </p:blipFill>
        <p:spPr bwMode="auto">
          <a:xfrm>
            <a:off x="4881273" y="3772066"/>
            <a:ext cx="4162230" cy="2609447"/>
          </a:xfrm>
          <a:prstGeom prst="rect">
            <a:avLst/>
          </a:prstGeom>
          <a:noFill/>
          <a:ln w="9525">
            <a:noFill/>
            <a:miter lim="800000"/>
            <a:headEnd/>
            <a:tailEnd/>
          </a:ln>
        </p:spPr>
      </p:pic>
      <p:sp>
        <p:nvSpPr>
          <p:cNvPr id="3" name="Dikdörtgen 2"/>
          <p:cNvSpPr/>
          <p:nvPr/>
        </p:nvSpPr>
        <p:spPr>
          <a:xfrm>
            <a:off x="169747" y="3826319"/>
            <a:ext cx="4572000" cy="2585323"/>
          </a:xfrm>
          <a:prstGeom prst="rect">
            <a:avLst/>
          </a:prstGeom>
        </p:spPr>
        <p:txBody>
          <a:bodyPr>
            <a:spAutoFit/>
          </a:bodyPr>
          <a:lstStyle/>
          <a:p>
            <a:pPr algn="just"/>
            <a:r>
              <a:rPr lang="tr-TR" b="1" dirty="0">
                <a:solidFill>
                  <a:srgbClr val="C00000"/>
                </a:solidFill>
              </a:rPr>
              <a:t>Koruma iletkeni: </a:t>
            </a:r>
            <a:r>
              <a:rPr lang="tr-TR" dirty="0">
                <a:solidFill>
                  <a:srgbClr val="C00000"/>
                </a:solidFill>
              </a:rPr>
              <a:t>İşletme araçlarının gövdesini koruma topraklama sisteminde </a:t>
            </a:r>
            <a:r>
              <a:rPr lang="tr-TR" dirty="0" err="1">
                <a:solidFill>
                  <a:srgbClr val="C00000"/>
                </a:solidFill>
              </a:rPr>
              <a:t>topraklayıcıya</a:t>
            </a:r>
            <a:r>
              <a:rPr lang="tr-TR" dirty="0">
                <a:solidFill>
                  <a:srgbClr val="C00000"/>
                </a:solidFill>
              </a:rPr>
              <a:t>, sıfırlama sisteminde sıfır iletkenine, koruma hattı sisteminde birbirlerine </a:t>
            </a:r>
            <a:r>
              <a:rPr lang="tr-TR" dirty="0" smtClean="0">
                <a:solidFill>
                  <a:srgbClr val="C00000"/>
                </a:solidFill>
              </a:rPr>
              <a:t>ve </a:t>
            </a:r>
            <a:r>
              <a:rPr lang="tr-TR" dirty="0" err="1" smtClean="0">
                <a:solidFill>
                  <a:srgbClr val="C00000"/>
                </a:solidFill>
              </a:rPr>
              <a:t>topraklayıcıya</a:t>
            </a:r>
            <a:r>
              <a:rPr lang="tr-TR" dirty="0">
                <a:solidFill>
                  <a:srgbClr val="C00000"/>
                </a:solidFill>
              </a:rPr>
              <a:t>, hata gerilim koruma bağlaması sisteminde hata gerilim koruma anahtarına, hata akımı koruma bağlaması sisteminde </a:t>
            </a:r>
            <a:r>
              <a:rPr lang="tr-TR" dirty="0" err="1">
                <a:solidFill>
                  <a:srgbClr val="C00000"/>
                </a:solidFill>
              </a:rPr>
              <a:t>topraklayıcıya</a:t>
            </a:r>
            <a:r>
              <a:rPr lang="tr-TR" dirty="0">
                <a:solidFill>
                  <a:srgbClr val="C00000"/>
                </a:solidFill>
              </a:rPr>
              <a:t> bağlayan iletkendir. Sıfırlama sisteminde sıfır iletkeni de koruma iletkenidir.</a:t>
            </a:r>
            <a:endParaRPr lang="tr-TR" dirty="0">
              <a:solidFill>
                <a:srgbClr val="C00000"/>
              </a:solidFill>
            </a:endParaRPr>
          </a:p>
        </p:txBody>
      </p:sp>
      <p:pic>
        <p:nvPicPr>
          <p:cNvPr id="14" name="Picture 3"/>
          <p:cNvPicPr>
            <a:picLocks noChangeAspect="1" noChangeArrowheads="1"/>
          </p:cNvPicPr>
          <p:nvPr/>
        </p:nvPicPr>
        <p:blipFill rotWithShape="1">
          <a:blip r:embed="rId4" cstate="print"/>
          <a:srcRect l="-436" t="-251" r="436" b="14047"/>
          <a:stretch/>
        </p:blipFill>
        <p:spPr bwMode="auto">
          <a:xfrm>
            <a:off x="4921338" y="1264019"/>
            <a:ext cx="4067944" cy="2599871"/>
          </a:xfrm>
          <a:prstGeom prst="rect">
            <a:avLst/>
          </a:prstGeom>
          <a:noFill/>
          <a:ln w="9525">
            <a:noFill/>
            <a:miter lim="800000"/>
            <a:headEnd/>
            <a:tailEnd/>
          </a:ln>
        </p:spPr>
      </p:pic>
    </p:spTree>
    <p:extLst>
      <p:ext uri="{BB962C8B-B14F-4D97-AF65-F5344CB8AC3E}">
        <p14:creationId xmlns:p14="http://schemas.microsoft.com/office/powerpoint/2010/main" val="3702906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7</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69747" y="1325909"/>
            <a:ext cx="4572000" cy="2308324"/>
          </a:xfrm>
          <a:prstGeom prst="rect">
            <a:avLst/>
          </a:prstGeom>
        </p:spPr>
        <p:txBody>
          <a:bodyPr>
            <a:spAutoFit/>
          </a:bodyPr>
          <a:lstStyle/>
          <a:p>
            <a:pPr algn="just"/>
            <a:r>
              <a:rPr lang="tr-TR" b="1" dirty="0">
                <a:solidFill>
                  <a:srgbClr val="C00000"/>
                </a:solidFill>
              </a:rPr>
              <a:t>Sıfır iletkeni: </a:t>
            </a:r>
            <a:r>
              <a:rPr lang="tr-TR" dirty="0">
                <a:solidFill>
                  <a:srgbClr val="C00000"/>
                </a:solidFill>
              </a:rPr>
              <a:t>Doğrudan doğruya </a:t>
            </a:r>
            <a:r>
              <a:rPr lang="tr-TR" dirty="0" err="1">
                <a:solidFill>
                  <a:srgbClr val="C00000"/>
                </a:solidFill>
              </a:rPr>
              <a:t>topraklanmiş</a:t>
            </a:r>
            <a:r>
              <a:rPr lang="tr-TR" dirty="0">
                <a:solidFill>
                  <a:srgbClr val="C00000"/>
                </a:solidFill>
              </a:rPr>
              <a:t> bir iletken olup, genellikle sıfırlamada </a:t>
            </a:r>
            <a:r>
              <a:rPr lang="nn-NO" dirty="0">
                <a:solidFill>
                  <a:srgbClr val="C00000"/>
                </a:solidFill>
              </a:rPr>
              <a:t>koruma iletkeni olarak kullanabilen orta iletkendir</a:t>
            </a:r>
            <a:r>
              <a:rPr lang="nn-NO" dirty="0" smtClean="0">
                <a:solidFill>
                  <a:srgbClr val="C00000"/>
                </a:solidFill>
              </a:rPr>
              <a:t>.</a:t>
            </a:r>
            <a:endParaRPr lang="tr-TR" dirty="0" smtClean="0">
              <a:solidFill>
                <a:srgbClr val="C00000"/>
              </a:solidFill>
            </a:endParaRPr>
          </a:p>
          <a:p>
            <a:pPr algn="just"/>
            <a:endParaRPr lang="nn-NO" dirty="0">
              <a:solidFill>
                <a:srgbClr val="C00000"/>
              </a:solidFill>
            </a:endParaRPr>
          </a:p>
          <a:p>
            <a:pPr algn="just"/>
            <a:r>
              <a:rPr lang="tr-TR" b="1" dirty="0">
                <a:solidFill>
                  <a:srgbClr val="C00000"/>
                </a:solidFill>
              </a:rPr>
              <a:t>Sıfırlama: </a:t>
            </a:r>
            <a:r>
              <a:rPr lang="tr-TR" dirty="0">
                <a:solidFill>
                  <a:srgbClr val="C00000"/>
                </a:solidFill>
              </a:rPr>
              <a:t>Gerilim altında olmayan iletken tesis bölümlerinin sıfır iletkenine veya buna iletken olarak bağlanmış olan bir koruma iletkenine bağlanmasıdır.</a:t>
            </a:r>
            <a:endParaRPr lang="tr-TR" dirty="0">
              <a:solidFill>
                <a:srgbClr val="C00000"/>
              </a:solidFill>
            </a:endParaRPr>
          </a:p>
        </p:txBody>
      </p:sp>
      <p:pic>
        <p:nvPicPr>
          <p:cNvPr id="12" name="Picture 3"/>
          <p:cNvPicPr>
            <a:picLocks noChangeAspect="1" noChangeArrowheads="1"/>
          </p:cNvPicPr>
          <p:nvPr/>
        </p:nvPicPr>
        <p:blipFill rotWithShape="1">
          <a:blip r:embed="rId3" cstate="print"/>
          <a:srcRect b="14288"/>
          <a:stretch/>
        </p:blipFill>
        <p:spPr bwMode="auto">
          <a:xfrm>
            <a:off x="4795255" y="1342677"/>
            <a:ext cx="4189760" cy="2662388"/>
          </a:xfrm>
          <a:prstGeom prst="rect">
            <a:avLst/>
          </a:prstGeom>
          <a:noFill/>
          <a:ln w="9525">
            <a:noFill/>
            <a:miter lim="800000"/>
            <a:headEnd/>
            <a:tailEnd/>
          </a:ln>
        </p:spPr>
      </p:pic>
    </p:spTree>
    <p:extLst>
      <p:ext uri="{BB962C8B-B14F-4D97-AF65-F5344CB8AC3E}">
        <p14:creationId xmlns:p14="http://schemas.microsoft.com/office/powerpoint/2010/main" val="699101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8</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179512" y="1351680"/>
            <a:ext cx="8767486" cy="3354765"/>
          </a:xfrm>
          <a:prstGeom prst="rect">
            <a:avLst/>
          </a:prstGeom>
        </p:spPr>
        <p:txBody>
          <a:bodyPr wrap="square">
            <a:spAutoFit/>
          </a:bodyPr>
          <a:lstStyle/>
          <a:p>
            <a:r>
              <a:rPr lang="tr-TR" b="1" dirty="0" err="1">
                <a:solidFill>
                  <a:srgbClr val="C00000"/>
                </a:solidFill>
              </a:rPr>
              <a:t>Topraklayıcının</a:t>
            </a:r>
            <a:r>
              <a:rPr lang="tr-TR" b="1" dirty="0">
                <a:solidFill>
                  <a:srgbClr val="C00000"/>
                </a:solidFill>
              </a:rPr>
              <a:t> yayılma direnci: </a:t>
            </a:r>
            <a:r>
              <a:rPr lang="tr-TR" dirty="0">
                <a:solidFill>
                  <a:srgbClr val="C00000"/>
                </a:solidFill>
              </a:rPr>
              <a:t>Bir </a:t>
            </a:r>
            <a:r>
              <a:rPr lang="tr-TR" dirty="0" err="1">
                <a:solidFill>
                  <a:srgbClr val="C00000"/>
                </a:solidFill>
              </a:rPr>
              <a:t>topraklayıcı</a:t>
            </a:r>
            <a:r>
              <a:rPr lang="tr-TR" dirty="0">
                <a:solidFill>
                  <a:srgbClr val="C00000"/>
                </a:solidFill>
              </a:rPr>
              <a:t> ile referans toprağı arasındaki toprağın direncidir.</a:t>
            </a:r>
          </a:p>
          <a:p>
            <a:endParaRPr lang="tr-TR" sz="800" dirty="0">
              <a:solidFill>
                <a:srgbClr val="C00000"/>
              </a:solidFill>
            </a:endParaRPr>
          </a:p>
          <a:p>
            <a:r>
              <a:rPr lang="tr-TR" b="1" dirty="0">
                <a:solidFill>
                  <a:srgbClr val="C00000"/>
                </a:solidFill>
              </a:rPr>
              <a:t>Topraklama direnci: </a:t>
            </a:r>
            <a:r>
              <a:rPr lang="tr-TR" dirty="0" err="1">
                <a:solidFill>
                  <a:srgbClr val="C00000"/>
                </a:solidFill>
              </a:rPr>
              <a:t>Topraklayıcının</a:t>
            </a:r>
            <a:r>
              <a:rPr lang="tr-TR" dirty="0">
                <a:solidFill>
                  <a:srgbClr val="C00000"/>
                </a:solidFill>
              </a:rPr>
              <a:t> yayılma direnci ile topraklama iletkeninin direncinin toplamıdır.</a:t>
            </a:r>
          </a:p>
          <a:p>
            <a:endParaRPr lang="tr-TR" sz="800" dirty="0">
              <a:solidFill>
                <a:srgbClr val="C00000"/>
              </a:solidFill>
            </a:endParaRPr>
          </a:p>
          <a:p>
            <a:r>
              <a:rPr lang="tr-TR" b="1" dirty="0">
                <a:solidFill>
                  <a:srgbClr val="C00000"/>
                </a:solidFill>
              </a:rPr>
              <a:t>Gövde: </a:t>
            </a:r>
            <a:r>
              <a:rPr lang="tr-TR" dirty="0">
                <a:solidFill>
                  <a:srgbClr val="C00000"/>
                </a:solidFill>
              </a:rPr>
              <a:t>İşletme araçlarının her an </a:t>
            </a:r>
            <a:r>
              <a:rPr lang="tr-TR" dirty="0" err="1">
                <a:solidFill>
                  <a:srgbClr val="C00000"/>
                </a:solidFill>
              </a:rPr>
              <a:t>dokunulabilen,aktif</a:t>
            </a:r>
            <a:r>
              <a:rPr lang="tr-TR" dirty="0">
                <a:solidFill>
                  <a:srgbClr val="C00000"/>
                </a:solidFill>
              </a:rPr>
              <a:t> bölüm olmayan fakat bir arıza durumunda gerilim altına girebilen iletken bölümleridir.</a:t>
            </a:r>
          </a:p>
          <a:p>
            <a:endParaRPr lang="tr-TR" sz="800" dirty="0">
              <a:solidFill>
                <a:srgbClr val="C00000"/>
              </a:solidFill>
            </a:endParaRPr>
          </a:p>
          <a:p>
            <a:r>
              <a:rPr lang="tr-TR" b="1" dirty="0">
                <a:solidFill>
                  <a:srgbClr val="C00000"/>
                </a:solidFill>
              </a:rPr>
              <a:t>Gövde </a:t>
            </a:r>
            <a:r>
              <a:rPr lang="tr-TR" b="1" dirty="0" err="1">
                <a:solidFill>
                  <a:srgbClr val="C00000"/>
                </a:solidFill>
              </a:rPr>
              <a:t>teması</a:t>
            </a:r>
            <a:r>
              <a:rPr lang="tr-TR" dirty="0" err="1">
                <a:solidFill>
                  <a:srgbClr val="C00000"/>
                </a:solidFill>
              </a:rPr>
              <a:t>:Bir</a:t>
            </a:r>
            <a:r>
              <a:rPr lang="tr-TR" dirty="0">
                <a:solidFill>
                  <a:srgbClr val="C00000"/>
                </a:solidFill>
              </a:rPr>
              <a:t> hata sonucunda bir elektrik işletme aracının gövdesi ile aktif bölümler arasında meydana gelen iletken bağlantıdır.</a:t>
            </a:r>
          </a:p>
          <a:p>
            <a:endParaRPr lang="tr-TR" sz="800" dirty="0">
              <a:solidFill>
                <a:srgbClr val="C00000"/>
              </a:solidFill>
            </a:endParaRPr>
          </a:p>
          <a:p>
            <a:r>
              <a:rPr lang="tr-TR" b="1" dirty="0">
                <a:solidFill>
                  <a:srgbClr val="C00000"/>
                </a:solidFill>
              </a:rPr>
              <a:t>Kısa devre: </a:t>
            </a:r>
            <a:r>
              <a:rPr lang="tr-TR" dirty="0">
                <a:solidFill>
                  <a:srgbClr val="C00000"/>
                </a:solidFill>
              </a:rPr>
              <a:t>İşletme bakımından birbirine karşı gerilim altında olan iletkenler ya da aktif bölümler arasında bir arıza sonucunda meydana gelen iletken bağlantıdır.</a:t>
            </a:r>
            <a:endParaRPr lang="tr-TR" dirty="0">
              <a:solidFill>
                <a:srgbClr val="C00000"/>
              </a:solidFill>
            </a:endParaRPr>
          </a:p>
        </p:txBody>
      </p:sp>
    </p:spTree>
    <p:extLst>
      <p:ext uri="{BB962C8B-B14F-4D97-AF65-F5344CB8AC3E}">
        <p14:creationId xmlns:p14="http://schemas.microsoft.com/office/powerpoint/2010/main" val="24724049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9</a:t>
            </a:fld>
            <a:endParaRPr lang="tr-TR" dirty="0"/>
          </a:p>
        </p:txBody>
      </p:sp>
      <p:sp>
        <p:nvSpPr>
          <p:cNvPr id="19" name="Dikdörtgen 18"/>
          <p:cNvSpPr/>
          <p:nvPr/>
        </p:nvSpPr>
        <p:spPr>
          <a:xfrm>
            <a:off x="0" y="658033"/>
            <a:ext cx="4881273" cy="369332"/>
          </a:xfrm>
          <a:prstGeom prst="rect">
            <a:avLst/>
          </a:prstGeom>
        </p:spPr>
        <p:txBody>
          <a:bodyPr wrap="none">
            <a:spAutoFit/>
          </a:bodyPr>
          <a:lstStyle/>
          <a:p>
            <a:pPr marL="285750" indent="-285750">
              <a:buFont typeface="Arial" pitchFamily="34" charset="0"/>
              <a:buChar char="•"/>
            </a:pPr>
            <a:r>
              <a:rPr lang="tr-TR" b="1" dirty="0"/>
              <a:t>Elektrikli Çalışmalarda İş Sağlığı ve İş Güvenliği</a:t>
            </a:r>
            <a:endParaRPr lang="tr-TR" b="1" dirty="0"/>
          </a:p>
        </p:txBody>
      </p:sp>
      <p:sp>
        <p:nvSpPr>
          <p:cNvPr id="2" name="Dikdörtgen 1"/>
          <p:cNvSpPr/>
          <p:nvPr/>
        </p:nvSpPr>
        <p:spPr>
          <a:xfrm>
            <a:off x="309272" y="1321386"/>
            <a:ext cx="8637725" cy="2585323"/>
          </a:xfrm>
          <a:prstGeom prst="rect">
            <a:avLst/>
          </a:prstGeom>
        </p:spPr>
        <p:txBody>
          <a:bodyPr wrap="square">
            <a:spAutoFit/>
          </a:bodyPr>
          <a:lstStyle/>
          <a:p>
            <a:pPr algn="just"/>
            <a:r>
              <a:rPr lang="tr-TR" b="1" dirty="0">
                <a:solidFill>
                  <a:srgbClr val="C00000"/>
                </a:solidFill>
              </a:rPr>
              <a:t>Hata Gerilimi: </a:t>
            </a:r>
            <a:r>
              <a:rPr lang="tr-TR" dirty="0">
                <a:solidFill>
                  <a:srgbClr val="C00000"/>
                </a:solidFill>
              </a:rPr>
              <a:t>İnsanlar tarafından dokunulabilen ve işletme akım devresine ait olmayan iletken bölümler arasında veya böyle bir bölüm ile toprak arasında oluşan gerilimdir.</a:t>
            </a:r>
          </a:p>
          <a:p>
            <a:pPr algn="just"/>
            <a:endParaRPr lang="tr-TR" dirty="0">
              <a:solidFill>
                <a:srgbClr val="C00000"/>
              </a:solidFill>
            </a:endParaRPr>
          </a:p>
          <a:p>
            <a:pPr algn="just"/>
            <a:r>
              <a:rPr lang="tr-TR" b="1" dirty="0">
                <a:solidFill>
                  <a:srgbClr val="C00000"/>
                </a:solidFill>
              </a:rPr>
              <a:t>Hata Akımı: </a:t>
            </a:r>
            <a:r>
              <a:rPr lang="tr-TR" dirty="0">
                <a:solidFill>
                  <a:srgbClr val="C00000"/>
                </a:solidFill>
              </a:rPr>
              <a:t>Bir </a:t>
            </a:r>
            <a:r>
              <a:rPr lang="tr-TR" dirty="0" err="1">
                <a:solidFill>
                  <a:srgbClr val="C00000"/>
                </a:solidFill>
              </a:rPr>
              <a:t>yalıtkanlık</a:t>
            </a:r>
            <a:r>
              <a:rPr lang="tr-TR" dirty="0">
                <a:solidFill>
                  <a:srgbClr val="C00000"/>
                </a:solidFill>
              </a:rPr>
              <a:t> hatası sonucu oluşan kısa devre akımı ya da toprak teması akımıdır.</a:t>
            </a:r>
          </a:p>
          <a:p>
            <a:pPr algn="just"/>
            <a:endParaRPr lang="tr-TR" dirty="0">
              <a:solidFill>
                <a:srgbClr val="C00000"/>
              </a:solidFill>
            </a:endParaRPr>
          </a:p>
          <a:p>
            <a:pPr algn="just"/>
            <a:r>
              <a:rPr lang="tr-TR" b="1" dirty="0">
                <a:solidFill>
                  <a:srgbClr val="C00000"/>
                </a:solidFill>
              </a:rPr>
              <a:t>Koruyucu ayırma: </a:t>
            </a:r>
            <a:r>
              <a:rPr lang="tr-TR" dirty="0">
                <a:solidFill>
                  <a:srgbClr val="C00000"/>
                </a:solidFill>
              </a:rPr>
              <a:t>Bir yalıtım hatasında dokunma gerilimi meydana gelmemesi için bir takım tüketim aygıtının bir ayırma transformatörü aracılığı ile besleme şebekesinden iletken olarak ayrılmasını sağlayan bir koruma düzenidir.</a:t>
            </a:r>
            <a:endParaRPr lang="tr-TR" dirty="0">
              <a:solidFill>
                <a:srgbClr val="C00000"/>
              </a:solidFill>
            </a:endParaRPr>
          </a:p>
        </p:txBody>
      </p:sp>
      <p:sp>
        <p:nvSpPr>
          <p:cNvPr id="3" name="Dikdörtgen 2"/>
          <p:cNvSpPr/>
          <p:nvPr/>
        </p:nvSpPr>
        <p:spPr>
          <a:xfrm>
            <a:off x="308941" y="3943512"/>
            <a:ext cx="8638056" cy="2308324"/>
          </a:xfrm>
          <a:prstGeom prst="rect">
            <a:avLst/>
          </a:prstGeom>
        </p:spPr>
        <p:txBody>
          <a:bodyPr wrap="square">
            <a:spAutoFit/>
          </a:bodyPr>
          <a:lstStyle/>
          <a:p>
            <a:pPr algn="just"/>
            <a:r>
              <a:rPr lang="tr-TR" b="1" dirty="0">
                <a:solidFill>
                  <a:srgbClr val="C00000"/>
                </a:solidFill>
              </a:rPr>
              <a:t>Kacak akım: </a:t>
            </a:r>
            <a:r>
              <a:rPr lang="tr-TR" dirty="0">
                <a:solidFill>
                  <a:srgbClr val="C00000"/>
                </a:solidFill>
              </a:rPr>
              <a:t>Gerilim altında bulunmayan iletken bölümler, akım sisteminin orta noktasına, doğrudan doğruya topraklamış bir şebeke noktasına ya da toprağa iletken olarak bağlı ise, gerilim altında olan tesis bölümlerinde bu bölümlere yalıtkan madde üzerinden işletme gereği gecen akımdır.</a:t>
            </a:r>
          </a:p>
          <a:p>
            <a:pPr algn="just"/>
            <a:endParaRPr lang="tr-TR" dirty="0">
              <a:solidFill>
                <a:srgbClr val="C00000"/>
              </a:solidFill>
            </a:endParaRPr>
          </a:p>
          <a:p>
            <a:pPr algn="just"/>
            <a:r>
              <a:rPr lang="tr-TR" b="1" dirty="0">
                <a:solidFill>
                  <a:srgbClr val="C00000"/>
                </a:solidFill>
              </a:rPr>
              <a:t>Aşırı gerilim: </a:t>
            </a:r>
            <a:r>
              <a:rPr lang="tr-TR" dirty="0">
                <a:solidFill>
                  <a:srgbClr val="C00000"/>
                </a:solidFill>
              </a:rPr>
              <a:t>Genellikle kısa süreli olarak iletkenler arasında ya da iletkenlerle toprak arasında oluşan, işletme geriliminin izin verilen en büyük sürekli değerini asan, fakat işletme frekansında olmayan bir gerilimdir.</a:t>
            </a:r>
            <a:endParaRPr lang="tr-TR" dirty="0">
              <a:solidFill>
                <a:srgbClr val="C00000"/>
              </a:solidFill>
            </a:endParaRPr>
          </a:p>
        </p:txBody>
      </p:sp>
    </p:spTree>
    <p:extLst>
      <p:ext uri="{BB962C8B-B14F-4D97-AF65-F5344CB8AC3E}">
        <p14:creationId xmlns:p14="http://schemas.microsoft.com/office/powerpoint/2010/main" val="3971916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4541</TotalTime>
  <Words>3690</Words>
  <Application>Microsoft Office PowerPoint</Application>
  <PresentationFormat>Ekran Gösterisi (4:3)</PresentationFormat>
  <Paragraphs>442</Paragraphs>
  <Slides>43</Slides>
  <Notes>43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43</vt:i4>
      </vt:variant>
    </vt:vector>
  </HeadingPairs>
  <TitlesOfParts>
    <vt:vector size="49" baseType="lpstr">
      <vt:lpstr>Arial</vt:lpstr>
      <vt:lpstr>Arial Black</vt:lpstr>
      <vt:lpstr>Calibri</vt:lpstr>
      <vt:lpstr>Segoe UI</vt:lpstr>
      <vt:lpstr>Times New Roman</vt:lpstr>
      <vt:lpstr>Ofis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KUCUKER-ASUS</dc:creator>
  <cp:lastModifiedBy>Kucuker</cp:lastModifiedBy>
  <cp:revision>100</cp:revision>
  <dcterms:created xsi:type="dcterms:W3CDTF">2013-09-14T20:31:43Z</dcterms:created>
  <dcterms:modified xsi:type="dcterms:W3CDTF">2013-12-25T22:24:20Z</dcterms:modified>
</cp:coreProperties>
</file>